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402" r:id="rId4"/>
    <p:sldId id="369" r:id="rId5"/>
    <p:sldId id="259" r:id="rId6"/>
    <p:sldId id="308" r:id="rId7"/>
    <p:sldId id="302" r:id="rId8"/>
    <p:sldId id="316" r:id="rId9"/>
    <p:sldId id="266" r:id="rId10"/>
    <p:sldId id="408" r:id="rId11"/>
    <p:sldId id="317" r:id="rId12"/>
    <p:sldId id="265" r:id="rId13"/>
    <p:sldId id="268" r:id="rId14"/>
    <p:sldId id="267" r:id="rId15"/>
    <p:sldId id="409" r:id="rId16"/>
    <p:sldId id="318" r:id="rId17"/>
    <p:sldId id="269" r:id="rId18"/>
    <p:sldId id="320" r:id="rId19"/>
    <p:sldId id="270" r:id="rId20"/>
    <p:sldId id="410" r:id="rId21"/>
    <p:sldId id="271" r:id="rId22"/>
    <p:sldId id="321" r:id="rId23"/>
    <p:sldId id="272" r:id="rId24"/>
    <p:sldId id="276" r:id="rId25"/>
    <p:sldId id="273" r:id="rId26"/>
    <p:sldId id="274" r:id="rId27"/>
    <p:sldId id="411" r:id="rId28"/>
    <p:sldId id="322" r:id="rId29"/>
    <p:sldId id="275" r:id="rId30"/>
    <p:sldId id="406" r:id="rId31"/>
    <p:sldId id="370" r:id="rId32"/>
    <p:sldId id="278" r:id="rId33"/>
    <p:sldId id="368" r:id="rId34"/>
    <p:sldId id="401" r:id="rId35"/>
    <p:sldId id="304" r:id="rId36"/>
    <p:sldId id="355" r:id="rId37"/>
    <p:sldId id="280" r:id="rId38"/>
    <p:sldId id="327" r:id="rId39"/>
    <p:sldId id="412" r:id="rId40"/>
    <p:sldId id="359" r:id="rId41"/>
    <p:sldId id="288" r:id="rId42"/>
    <p:sldId id="281" r:id="rId43"/>
    <p:sldId id="282" r:id="rId44"/>
    <p:sldId id="283" r:id="rId45"/>
    <p:sldId id="413" r:id="rId46"/>
    <p:sldId id="360" r:id="rId47"/>
    <p:sldId id="289" r:id="rId48"/>
    <p:sldId id="284" r:id="rId49"/>
    <p:sldId id="285" r:id="rId50"/>
    <p:sldId id="405" r:id="rId51"/>
    <p:sldId id="286" r:id="rId52"/>
    <p:sldId id="290" r:id="rId53"/>
    <p:sldId id="361" r:id="rId54"/>
    <p:sldId id="418" r:id="rId55"/>
    <p:sldId id="287" r:id="rId56"/>
    <p:sldId id="356" r:id="rId57"/>
    <p:sldId id="414" r:id="rId58"/>
    <p:sldId id="358" r:id="rId59"/>
    <p:sldId id="380" r:id="rId60"/>
    <p:sldId id="293" r:id="rId61"/>
    <p:sldId id="371" r:id="rId62"/>
    <p:sldId id="294" r:id="rId63"/>
    <p:sldId id="312" r:id="rId64"/>
    <p:sldId id="313" r:id="rId65"/>
    <p:sldId id="363" r:id="rId66"/>
    <p:sldId id="305" r:id="rId67"/>
    <p:sldId id="415" r:id="rId68"/>
    <p:sldId id="296" r:id="rId69"/>
    <p:sldId id="297" r:id="rId70"/>
    <p:sldId id="295" r:id="rId71"/>
    <p:sldId id="314" r:id="rId72"/>
    <p:sldId id="331" r:id="rId73"/>
    <p:sldId id="306" r:id="rId74"/>
    <p:sldId id="416" r:id="rId75"/>
    <p:sldId id="364" r:id="rId76"/>
    <p:sldId id="365" r:id="rId77"/>
    <p:sldId id="332" r:id="rId78"/>
    <p:sldId id="334" r:id="rId79"/>
    <p:sldId id="298" r:id="rId80"/>
    <p:sldId id="341" r:id="rId81"/>
    <p:sldId id="417" r:id="rId82"/>
    <p:sldId id="366" r:id="rId83"/>
    <p:sldId id="367" r:id="rId84"/>
    <p:sldId id="299" r:id="rId85"/>
    <p:sldId id="403" r:id="rId86"/>
    <p:sldId id="260" r:id="rId87"/>
    <p:sldId id="311" r:id="rId88"/>
    <p:sldId id="354" r:id="rId8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515"/>
    <a:srgbClr val="F0F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0" autoAdjust="0"/>
    <p:restoredTop sz="94289" autoAdjust="0"/>
  </p:normalViewPr>
  <p:slideViewPr>
    <p:cSldViewPr>
      <p:cViewPr varScale="1">
        <p:scale>
          <a:sx n="106" d="100"/>
          <a:sy n="106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AF692-CB8A-4A93-ACBD-E262A95675A3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A83BCF-C66E-4863-AF33-102BABF7E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B7BE3-FEC4-4987-BD70-AB04AD04E0C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089D6F-1868-41A7-B16E-37B970484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5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9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0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9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1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3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8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2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6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5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71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8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02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0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34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5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96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4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5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45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5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4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14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8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8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42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29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6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6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357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37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16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5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1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6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5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598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275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12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974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12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33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5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9D6F-1868-41A7-B16E-37B970484C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1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0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7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2565"/>
            <a:ext cx="8991600" cy="1235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99038"/>
          </a:xfrm>
        </p:spPr>
        <p:txBody>
          <a:bodyPr>
            <a:noAutofit/>
          </a:bodyPr>
          <a:lstStyle>
            <a:lvl3pPr>
              <a:defRPr sz="2600"/>
            </a:lvl3pPr>
            <a:lvl4pPr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8079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20DA-1D97-4666-970B-F47A859F18CE}" type="datetime1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8471-47CB-4357-BC3E-8AA6BA301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61.xml"/><Relationship Id="rId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Dehorning Equipment </a:t>
            </a:r>
            <a:endParaRPr lang="en-US" dirty="0"/>
          </a:p>
        </p:txBody>
      </p:sp>
      <p:pic>
        <p:nvPicPr>
          <p:cNvPr id="5" name="Content Placeholder 4" descr="Chemical Dehorning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08" y="2164556"/>
            <a:ext cx="1853184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8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less stressful compared to other procedures</a:t>
            </a:r>
          </a:p>
          <a:p>
            <a:pPr lvl="1"/>
            <a:r>
              <a:rPr lang="en-US" smtClean="0"/>
              <a:t>bloodless</a:t>
            </a:r>
          </a:p>
          <a:p>
            <a:pPr lvl="1"/>
            <a:r>
              <a:rPr lang="en-US" smtClean="0"/>
              <a:t>can be performed year-round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painful without anesthesia</a:t>
            </a:r>
          </a:p>
          <a:p>
            <a:pPr lvl="1"/>
            <a:r>
              <a:rPr lang="en-US" smtClean="0"/>
              <a:t>scurs could grow following improper techniques</a:t>
            </a:r>
          </a:p>
          <a:p>
            <a:pPr lvl="1"/>
            <a:r>
              <a:rPr lang="en-US" smtClean="0"/>
              <a:t>not permitted in some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258" y="5845314"/>
            <a:ext cx="8842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Loose horns which are attached by skin rather than bone are known as </a:t>
            </a:r>
            <a:r>
              <a:rPr lang="en-US" sz="2000" dirty="0" err="1" smtClean="0"/>
              <a:t>scurs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8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administering anesthetic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uncovering horn bud</a:t>
            </a:r>
          </a:p>
          <a:p>
            <a:pPr lvl="2"/>
            <a:r>
              <a:rPr lang="en-US" dirty="0" smtClean="0"/>
              <a:t>push back hair surrounding the horn bud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applying a thin layer of caustic chemical paste to horn bud</a:t>
            </a:r>
          </a:p>
          <a:p>
            <a:pPr lvl="2"/>
            <a:r>
              <a:rPr lang="en-US" dirty="0" smtClean="0"/>
              <a:t>use a wooden applicator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repositioning </a:t>
            </a:r>
            <a:r>
              <a:rPr lang="en-US" dirty="0"/>
              <a:t>hair over applied paste 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placing </a:t>
            </a:r>
            <a:r>
              <a:rPr lang="en-US" dirty="0"/>
              <a:t>an adhesive patch over each horn bud</a:t>
            </a:r>
          </a:p>
          <a:p>
            <a:pPr lvl="2"/>
            <a:r>
              <a:rPr lang="en-US" dirty="0"/>
              <a:t>protects other animals from accidental </a:t>
            </a:r>
            <a:r>
              <a:rPr lang="en-US" dirty="0" smtClean="0"/>
              <a:t>burns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Uses the hollow circle of a heated iron to destroy the horn-producing skin</a:t>
            </a:r>
          </a:p>
          <a:p>
            <a:pPr lvl="1"/>
            <a:r>
              <a:rPr lang="en-US" smtClean="0"/>
              <a:t>should fit around the horn bud </a:t>
            </a:r>
          </a:p>
          <a:p>
            <a:r>
              <a:rPr lang="en-US" smtClean="0"/>
              <a:t>Is the preferred method to use on animals 12 weeks or 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5" y="5845314"/>
            <a:ext cx="88329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When dehorning using a hot iron, it is extremely important to have skills and knowledge of the procedure and to always wear gloves.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include the following types:</a:t>
            </a:r>
          </a:p>
          <a:p>
            <a:pPr lvl="1"/>
            <a:r>
              <a:rPr lang="en-US" smtClean="0"/>
              <a:t>furnace heated</a:t>
            </a:r>
          </a:p>
          <a:p>
            <a:pPr lvl="1"/>
            <a:r>
              <a:rPr lang="en-US" smtClean="0"/>
              <a:t>12-volt battery operated</a:t>
            </a:r>
          </a:p>
          <a:p>
            <a:pPr lvl="1"/>
            <a:r>
              <a:rPr lang="en-US" smtClean="0"/>
              <a:t>120-volt electric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 Equipment</a:t>
            </a:r>
            <a:endParaRPr lang="en-US" dirty="0"/>
          </a:p>
        </p:txBody>
      </p:sp>
      <p:pic>
        <p:nvPicPr>
          <p:cNvPr id="5" name="Content Placeholder 4" descr="Searing Iro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266112"/>
            <a:ext cx="4097612" cy="32175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Horn Stop Instant Dehorn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200400"/>
            <a:ext cx="3511295" cy="31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bloodless</a:t>
            </a:r>
          </a:p>
          <a:p>
            <a:pPr lvl="1"/>
            <a:r>
              <a:rPr lang="en-US" smtClean="0"/>
              <a:t>can be performed year-round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animals need to be 12 weeks or older</a:t>
            </a:r>
          </a:p>
          <a:p>
            <a:pPr lvl="1"/>
            <a:r>
              <a:rPr lang="en-US" smtClean="0"/>
              <a:t>scurs could grow following improper techniques</a:t>
            </a:r>
          </a:p>
          <a:p>
            <a:pPr lvl="1"/>
            <a:r>
              <a:rPr lang="en-US" smtClean="0"/>
              <a:t>could cause brain damage if held in place too long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administering anesthetic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firmly restraining animal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heating iron until it is bright 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moving ears out of the way so they are not burned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pressing the tip of the iron over the horn bud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rotating </a:t>
            </a:r>
            <a:r>
              <a:rPr lang="en-US" dirty="0"/>
              <a:t>iron around the base of the horn bud</a:t>
            </a:r>
          </a:p>
          <a:p>
            <a:pPr lvl="2"/>
            <a:r>
              <a:rPr lang="en-US" dirty="0"/>
              <a:t>ensures the horn-producing cells are </a:t>
            </a:r>
            <a:r>
              <a:rPr lang="en-US" dirty="0" smtClean="0"/>
              <a:t>destroyed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Iron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dirty="0" smtClean="0"/>
              <a:t>continuing application for 10 to 15 seconds</a:t>
            </a:r>
          </a:p>
          <a:p>
            <a:pPr lvl="2"/>
            <a:r>
              <a:rPr lang="en-US" dirty="0" smtClean="0"/>
              <a:t>any longer could damage skull or brain</a:t>
            </a:r>
          </a:p>
          <a:p>
            <a:pPr lvl="2"/>
            <a:r>
              <a:rPr lang="en-US" dirty="0" smtClean="0"/>
              <a:t>copper color will appear when dehorning is complete</a:t>
            </a:r>
          </a:p>
          <a:p>
            <a:pPr lvl="0"/>
            <a:r>
              <a:rPr lang="en-US" dirty="0" smtClean="0"/>
              <a:t>Will cause horn buds to fall off within four to six weeks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sharp, metal tube-shaped device </a:t>
            </a:r>
          </a:p>
          <a:p>
            <a:pPr lvl="1"/>
            <a:r>
              <a:rPr lang="en-US" dirty="0" smtClean="0"/>
              <a:t>consists of a blade in the form of a circle used to cut through the horn buds </a:t>
            </a:r>
          </a:p>
          <a:p>
            <a:r>
              <a:rPr lang="en-US" dirty="0" smtClean="0"/>
              <a:t>Is used on animals younger than eight weeks of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discuss tools used for basic surgical procedures in livestock.</a:t>
            </a:r>
          </a:p>
          <a:p>
            <a:r>
              <a:rPr lang="en-US" dirty="0" smtClean="0"/>
              <a:t>To understand the importance of each procedure.</a:t>
            </a:r>
          </a:p>
          <a:p>
            <a:r>
              <a:rPr lang="en-US" dirty="0" smtClean="0"/>
              <a:t>To examine the techniques used in each basic surgical procedure.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7003">
            <a:off x="745842" y="3040856"/>
            <a:ext cx="7848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procedures include:</a:t>
            </a:r>
          </a:p>
          <a:p>
            <a:pPr lvl="1"/>
            <a:r>
              <a:rPr lang="en-US" dirty="0" smtClean="0"/>
              <a:t>refraining from using during fly season</a:t>
            </a:r>
          </a:p>
          <a:p>
            <a:pPr lvl="2"/>
            <a:r>
              <a:rPr lang="en-US" dirty="0" smtClean="0"/>
              <a:t>increased risk for infection</a:t>
            </a:r>
          </a:p>
          <a:p>
            <a:pPr lvl="2"/>
            <a:r>
              <a:rPr lang="en-US" dirty="0" smtClean="0"/>
              <a:t>slows healing process</a:t>
            </a:r>
          </a:p>
          <a:p>
            <a:pPr lvl="1"/>
            <a:r>
              <a:rPr lang="en-US" dirty="0" smtClean="0"/>
              <a:t>properly cleaning and disinfecting tools between animals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useful in younger animals</a:t>
            </a:r>
          </a:p>
          <a:p>
            <a:pPr lvl="1"/>
            <a:r>
              <a:rPr lang="en-US" smtClean="0"/>
              <a:t>quick procedure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not bloodless</a:t>
            </a:r>
          </a:p>
          <a:p>
            <a:pPr lvl="1"/>
            <a:r>
              <a:rPr lang="en-US" smtClean="0"/>
              <a:t>open wounds</a:t>
            </a:r>
          </a:p>
          <a:p>
            <a:pPr lvl="2"/>
            <a:r>
              <a:rPr lang="en-US" smtClean="0"/>
              <a:t>increased risk of infection</a:t>
            </a:r>
          </a:p>
          <a:p>
            <a:pPr lvl="1"/>
            <a:r>
              <a:rPr lang="en-US" smtClean="0"/>
              <a:t>scurs could grow following improper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administering anesthetic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covering the skin surrounding the base of the horn with the dehorning tool</a:t>
            </a:r>
          </a:p>
          <a:p>
            <a:pPr lvl="2"/>
            <a:r>
              <a:rPr lang="en-US" dirty="0" smtClean="0"/>
              <a:t>size is based on the size of the horn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placing the edge directly over the horn bud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applying pressure to the tube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alternating between a push and twist motion until skin has been cut </a:t>
            </a:r>
            <a:r>
              <a:rPr lang="en-US" dirty="0" smtClean="0"/>
              <a:t>through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Spoon or Tube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cutting under the horn bud for removal</a:t>
            </a:r>
          </a:p>
          <a:p>
            <a:pPr lvl="2"/>
            <a:r>
              <a:rPr lang="en-US" dirty="0" smtClean="0"/>
              <a:t>if the horn bud is not completely removed, make a small incision to remove the bud and skin 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dirty="0" smtClean="0"/>
              <a:t>applying </a:t>
            </a:r>
            <a:r>
              <a:rPr lang="en-US" dirty="0"/>
              <a:t>disinfectant to the wound </a:t>
            </a:r>
          </a:p>
          <a:p>
            <a:pPr lvl="2"/>
            <a:r>
              <a:rPr lang="en-US" dirty="0"/>
              <a:t>light bleeding will occur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dirty="0" smtClean="0"/>
              <a:t>disinfecting </a:t>
            </a:r>
            <a:r>
              <a:rPr lang="en-US" dirty="0"/>
              <a:t>the cutting edge of the tube between </a:t>
            </a:r>
            <a:r>
              <a:rPr lang="en-US" dirty="0" smtClean="0"/>
              <a:t>animals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Cup or Scoop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scissor-like devices to remove horns</a:t>
            </a:r>
          </a:p>
          <a:p>
            <a:r>
              <a:rPr lang="en-US" dirty="0" smtClean="0"/>
              <a:t>Is used on animals ranging from two to four months of age</a:t>
            </a:r>
          </a:p>
          <a:p>
            <a:r>
              <a:rPr lang="en-US" dirty="0"/>
              <a:t>Are available in many sizes</a:t>
            </a:r>
          </a:p>
          <a:p>
            <a:pPr lvl="1"/>
            <a:r>
              <a:rPr lang="en-US" dirty="0"/>
              <a:t>depends on horn size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Cup or Scoop Dehorning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include:</a:t>
            </a:r>
          </a:p>
          <a:p>
            <a:pPr lvl="1"/>
            <a:r>
              <a:rPr lang="en-US" dirty="0" smtClean="0"/>
              <a:t>knowing the correct placement to remove the horn</a:t>
            </a:r>
          </a:p>
          <a:p>
            <a:pPr lvl="2"/>
            <a:r>
              <a:rPr lang="en-US" dirty="0" smtClean="0"/>
              <a:t>cutting too deep could open the frontal sinus</a:t>
            </a:r>
          </a:p>
          <a:p>
            <a:pPr lvl="2"/>
            <a:r>
              <a:rPr lang="en-US" dirty="0" smtClean="0"/>
              <a:t>opening the frontal sinus will expose the brain cavity</a:t>
            </a:r>
          </a:p>
          <a:p>
            <a:pPr lvl="1"/>
            <a:r>
              <a:rPr lang="en-US" dirty="0" smtClean="0"/>
              <a:t>refrain from using during fly season</a:t>
            </a:r>
          </a:p>
          <a:p>
            <a:pPr lvl="2"/>
            <a:r>
              <a:rPr lang="en-US" dirty="0" smtClean="0"/>
              <a:t>increased risk of infection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5" y="5845314"/>
            <a:ext cx="88329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The frontal sinus is a cavity above the eye which helps with mucus drainage.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47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Cup or Scoop Dehorning Equipment </a:t>
            </a:r>
            <a:endParaRPr lang="en-US" dirty="0"/>
          </a:p>
        </p:txBody>
      </p:sp>
      <p:pic>
        <p:nvPicPr>
          <p:cNvPr id="5" name="Content Placeholder 4" descr="Barnes Style Dehorner-small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968" y="2057400"/>
            <a:ext cx="4322064" cy="41216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13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Cup or Scoop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include:</a:t>
            </a:r>
          </a:p>
          <a:p>
            <a:pPr lvl="1"/>
            <a:r>
              <a:rPr lang="en-US" dirty="0" smtClean="0"/>
              <a:t>quick</a:t>
            </a:r>
          </a:p>
          <a:p>
            <a:pPr lvl="1"/>
            <a:r>
              <a:rPr lang="en-US" dirty="0" smtClean="0"/>
              <a:t>useful once the horn has attached to the skull</a:t>
            </a:r>
          </a:p>
          <a:p>
            <a:r>
              <a:rPr lang="en-US" dirty="0" smtClean="0"/>
              <a:t>Disadvantages include:</a:t>
            </a:r>
          </a:p>
          <a:p>
            <a:pPr lvl="1"/>
            <a:r>
              <a:rPr lang="en-US" dirty="0" smtClean="0"/>
              <a:t>requires control of bleeding</a:t>
            </a:r>
          </a:p>
          <a:p>
            <a:pPr lvl="2"/>
            <a:r>
              <a:rPr lang="en-US" dirty="0" smtClean="0"/>
              <a:t>could bleed a large amount</a:t>
            </a:r>
          </a:p>
          <a:p>
            <a:pPr lvl="1"/>
            <a:r>
              <a:rPr lang="en-US" dirty="0" smtClean="0"/>
              <a:t>open wounds</a:t>
            </a:r>
          </a:p>
          <a:p>
            <a:pPr lvl="2"/>
            <a:r>
              <a:rPr lang="en-US" dirty="0" smtClean="0"/>
              <a:t>increases the risk of infection</a:t>
            </a:r>
          </a:p>
          <a:p>
            <a:pPr lvl="1"/>
            <a:r>
              <a:rPr lang="en-US" dirty="0" smtClean="0"/>
              <a:t>could open frontal sinus</a:t>
            </a:r>
          </a:p>
          <a:p>
            <a:pPr lvl="2"/>
            <a:r>
              <a:rPr lang="en-US" dirty="0" smtClean="0"/>
              <a:t>exposes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Cup or Scoop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administering anesthetic or sedation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closing the handles of the dehorners together</a:t>
            </a:r>
          </a:p>
          <a:p>
            <a:pPr lvl="2"/>
            <a:r>
              <a:rPr lang="en-US" dirty="0" smtClean="0"/>
              <a:t>opens blades to place the horn between them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positioning the jaws over the horn bud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pressing the blades against the head</a:t>
            </a:r>
          </a:p>
          <a:p>
            <a:pPr lvl="2"/>
            <a:r>
              <a:rPr lang="en-US" dirty="0" smtClean="0"/>
              <a:t>maintain pressure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spreading </a:t>
            </a:r>
            <a:r>
              <a:rPr lang="en-US" dirty="0"/>
              <a:t>handles apart to bring the blades together</a:t>
            </a:r>
          </a:p>
          <a:p>
            <a:pPr lvl="2"/>
            <a:r>
              <a:rPr lang="en-US" dirty="0"/>
              <a:t>this is when the removal of the horn takes </a:t>
            </a:r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6088"/>
            <a:endParaRPr lang="en-US" dirty="0" smtClean="0"/>
          </a:p>
          <a:p>
            <a:pPr marL="1716088"/>
            <a:endParaRPr lang="en-US" dirty="0"/>
          </a:p>
          <a:p>
            <a:pPr marL="1716088"/>
            <a:r>
              <a:rPr lang="en-US" dirty="0" smtClean="0"/>
              <a:t>Dehorning</a:t>
            </a:r>
          </a:p>
          <a:p>
            <a:pPr marL="1716088"/>
            <a:endParaRPr lang="en-US" dirty="0" smtClean="0"/>
          </a:p>
          <a:p>
            <a:pPr marL="1716088"/>
            <a:r>
              <a:rPr lang="en-US" dirty="0" smtClean="0"/>
              <a:t>Castration</a:t>
            </a:r>
          </a:p>
          <a:p>
            <a:pPr marL="1716088"/>
            <a:endParaRPr lang="en-US" dirty="0" smtClean="0"/>
          </a:p>
          <a:p>
            <a:pPr marL="1716088"/>
            <a:r>
              <a:rPr lang="en-US" dirty="0" smtClean="0"/>
              <a:t>Tail Docking, Teeth Clipping &amp; 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1600200" y="2590800"/>
            <a:ext cx="533400" cy="324440"/>
          </a:xfrm>
          <a:prstGeom prst="roundRect">
            <a:avLst/>
          </a:prstGeom>
          <a:solidFill>
            <a:srgbClr val="F0F0F0"/>
          </a:solidFill>
          <a:ln>
            <a:solidFill>
              <a:srgbClr val="FC1515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600200" y="3563333"/>
            <a:ext cx="533400" cy="324440"/>
          </a:xfrm>
          <a:prstGeom prst="roundRect">
            <a:avLst/>
          </a:prstGeom>
          <a:solidFill>
            <a:srgbClr val="F0F0F0"/>
          </a:solidFill>
          <a:ln>
            <a:solidFill>
              <a:srgbClr val="FC1515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1600200" y="4532803"/>
            <a:ext cx="533400" cy="324440"/>
          </a:xfrm>
          <a:prstGeom prst="roundRect">
            <a:avLst/>
          </a:prstGeom>
          <a:solidFill>
            <a:srgbClr val="F0F0F0"/>
          </a:solidFill>
          <a:ln>
            <a:solidFill>
              <a:srgbClr val="FC1515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5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Cup or Scoop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controlling bleeding</a:t>
            </a:r>
          </a:p>
          <a:p>
            <a:pPr lvl="2"/>
            <a:r>
              <a:rPr lang="en-US" dirty="0" smtClean="0"/>
              <a:t>clotting blood with dressing powder</a:t>
            </a:r>
          </a:p>
          <a:p>
            <a:pPr lvl="2"/>
            <a:r>
              <a:rPr lang="en-US" dirty="0" smtClean="0"/>
              <a:t>pulling the artery with forceps</a:t>
            </a:r>
          </a:p>
          <a:p>
            <a:pPr lvl="3"/>
            <a:r>
              <a:rPr lang="en-US" dirty="0" smtClean="0"/>
              <a:t>should only be performed by a veterinarian</a:t>
            </a:r>
          </a:p>
          <a:p>
            <a:pPr lvl="2"/>
            <a:r>
              <a:rPr lang="en-US" dirty="0" smtClean="0"/>
              <a:t>cauterizing the artery with heat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5" y="5845314"/>
            <a:ext cx="88329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When an individual cauterizes an artery, they are burning skin to stop the bleeding. </a:t>
            </a:r>
            <a:endParaRPr lang="en-US" sz="2000" dirty="0"/>
          </a:p>
        </p:txBody>
      </p:sp>
      <p:pic>
        <p:nvPicPr>
          <p:cNvPr id="15" name="Picture 2" descr="Z:\Current Productions\Buttons &amp; Logos\Main Menu 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38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urrent Productions\Buttons &amp; Logos\Main Menu 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6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process of removing testicles</a:t>
            </a:r>
          </a:p>
          <a:p>
            <a:r>
              <a:rPr lang="en-US" dirty="0" smtClean="0"/>
              <a:t>Should be performed as early in the animal’s life as possible</a:t>
            </a:r>
          </a:p>
          <a:p>
            <a:pPr lvl="1"/>
            <a:r>
              <a:rPr lang="en-US" dirty="0" smtClean="0"/>
              <a:t>varies from species to species</a:t>
            </a:r>
          </a:p>
          <a:p>
            <a:pPr lvl="2"/>
            <a:r>
              <a:rPr lang="en-US" dirty="0" smtClean="0"/>
              <a:t>boars are castrated between four and 14 days of age</a:t>
            </a:r>
          </a:p>
          <a:p>
            <a:pPr lvl="2"/>
            <a:r>
              <a:rPr lang="en-US" dirty="0" smtClean="0"/>
              <a:t>bulls are castrated before three months of age</a:t>
            </a:r>
          </a:p>
          <a:p>
            <a:pPr lvl="2"/>
            <a:r>
              <a:rPr lang="en-US" dirty="0" smtClean="0"/>
              <a:t>rams and bucks are castrated between two and 21 days of age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6" y="5845314"/>
            <a:ext cx="8842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In the United States, 100 percent of male pigs used for meat production are castrated.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Eliminates unwanted breeding</a:t>
            </a:r>
          </a:p>
          <a:p>
            <a:r>
              <a:rPr lang="en-US" dirty="0" smtClean="0"/>
              <a:t>Decreases aggressiveness</a:t>
            </a:r>
          </a:p>
          <a:p>
            <a:r>
              <a:rPr lang="en-US" dirty="0" smtClean="0"/>
              <a:t>Increases feed efficiency</a:t>
            </a:r>
          </a:p>
          <a:p>
            <a:r>
              <a:rPr lang="en-US" dirty="0" smtClean="0"/>
              <a:t>Increases profit at market</a:t>
            </a:r>
          </a:p>
          <a:p>
            <a:r>
              <a:rPr lang="en-US" dirty="0" smtClean="0"/>
              <a:t>Increases meat quality and tenderness</a:t>
            </a:r>
          </a:p>
          <a:p>
            <a:pPr lvl="1"/>
            <a:r>
              <a:rPr lang="en-US" dirty="0" smtClean="0"/>
              <a:t>intact males have less fat, making meat tougher</a:t>
            </a:r>
          </a:p>
          <a:p>
            <a:pPr lvl="1"/>
            <a:r>
              <a:rPr lang="en-US" dirty="0" smtClean="0"/>
              <a:t>meat from intact males can have an offensive odor and taste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Should be performed by a veterinarian if the following complications occur:</a:t>
            </a:r>
          </a:p>
          <a:p>
            <a:pPr lvl="1"/>
            <a:r>
              <a:rPr lang="en-US" smtClean="0"/>
              <a:t>unilateral cryptorchidism</a:t>
            </a:r>
          </a:p>
          <a:p>
            <a:pPr lvl="2"/>
            <a:r>
              <a:rPr lang="en-US" smtClean="0"/>
              <a:t>one testicle fails to drop into the scrotum</a:t>
            </a:r>
          </a:p>
          <a:p>
            <a:pPr lvl="1"/>
            <a:r>
              <a:rPr lang="en-US" smtClean="0"/>
              <a:t>bilateral cryptorchidism</a:t>
            </a:r>
          </a:p>
          <a:p>
            <a:pPr lvl="2"/>
            <a:r>
              <a:rPr lang="en-US" smtClean="0"/>
              <a:t>both testicles fail to drop into the scrotum</a:t>
            </a:r>
          </a:p>
          <a:p>
            <a:pPr lvl="1"/>
            <a:r>
              <a:rPr lang="en-US" smtClean="0"/>
              <a:t>inguinal or scrotal hernia</a:t>
            </a:r>
          </a:p>
          <a:p>
            <a:pPr lvl="2"/>
            <a:r>
              <a:rPr lang="en-US" smtClean="0"/>
              <a:t>part of the abdominal cavity or intestine protrudes into the scrotum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44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bulls, bucks or rams include:</a:t>
            </a:r>
          </a:p>
          <a:p>
            <a:pPr lvl="1"/>
            <a:r>
              <a:rPr lang="en-US" smtClean="0"/>
              <a:t>elastrator </a:t>
            </a:r>
          </a:p>
          <a:p>
            <a:pPr lvl="2"/>
            <a:r>
              <a:rPr lang="en-US" smtClean="0"/>
              <a:t>elastic rings</a:t>
            </a:r>
          </a:p>
          <a:p>
            <a:pPr lvl="1"/>
            <a:r>
              <a:rPr lang="en-US" smtClean="0"/>
              <a:t>burdizzo</a:t>
            </a:r>
          </a:p>
          <a:p>
            <a:pPr lvl="2"/>
            <a:r>
              <a:rPr lang="en-US" smtClean="0"/>
              <a:t>crushes the spermatic cord over the skin without surgically revealing 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Castration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For bulls, bucks, rams or boars include:</a:t>
            </a:r>
          </a:p>
          <a:p>
            <a:pPr lvl="1"/>
            <a:r>
              <a:rPr lang="en-US" smtClean="0"/>
              <a:t>emasculator</a:t>
            </a:r>
          </a:p>
          <a:p>
            <a:pPr lvl="2"/>
            <a:r>
              <a:rPr lang="en-US" smtClean="0"/>
              <a:t>crushes the spermatic cord after it is revealed surgically by cutting into the scrotum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elastrator tool to stretch rubber rings</a:t>
            </a:r>
          </a:p>
          <a:p>
            <a:pPr lvl="1"/>
            <a:r>
              <a:rPr lang="en-US" dirty="0" smtClean="0"/>
              <a:t>needs to stretch far enough to slip over the scrotum and testicles </a:t>
            </a:r>
          </a:p>
          <a:p>
            <a:r>
              <a:rPr lang="en-US" dirty="0" smtClean="0"/>
              <a:t>Obstruct blood flow to testicles and scrotum</a:t>
            </a:r>
          </a:p>
          <a:p>
            <a:pPr lvl="1"/>
            <a:r>
              <a:rPr lang="en-US" dirty="0" smtClean="0"/>
              <a:t>within six weeks the testicles and scrotum should fall off</a:t>
            </a:r>
          </a:p>
          <a:p>
            <a:r>
              <a:rPr lang="en-US" dirty="0" smtClean="0"/>
              <a:t>Are most commonly used on bulls, bucks and 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Uses a universal tool to stretch the rubber rings</a:t>
            </a:r>
          </a:p>
          <a:p>
            <a:pPr lvl="1"/>
            <a:r>
              <a:rPr lang="en-US" smtClean="0"/>
              <a:t>rings come in many different sizes</a:t>
            </a:r>
          </a:p>
          <a:p>
            <a:pPr lvl="2"/>
            <a:r>
              <a:rPr lang="en-US" smtClean="0"/>
              <a:t>depends on the size of the animal and testicles</a:t>
            </a:r>
          </a:p>
          <a:p>
            <a:pPr lvl="1"/>
            <a:r>
              <a:rPr lang="en-US" smtClean="0"/>
              <a:t>rings should be used within a year of purchase</a:t>
            </a:r>
          </a:p>
          <a:p>
            <a:pPr lvl="2"/>
            <a:r>
              <a:rPr lang="en-US" smtClean="0"/>
              <a:t>decreases the chance of rings breaking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Elastrator &amp; Elastic Bands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832" y="2818518"/>
            <a:ext cx="4648200" cy="3674357"/>
          </a:xfrm>
          <a:prstGeom prst="rect">
            <a:avLst/>
          </a:prstGeom>
        </p:spPr>
      </p:pic>
      <p:pic>
        <p:nvPicPr>
          <p:cNvPr id="3" name="Picture 2" descr="Ba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0200"/>
            <a:ext cx="3291840" cy="33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urrent Productions\Buttons &amp; Logos\Main Menu 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include:</a:t>
            </a:r>
          </a:p>
          <a:p>
            <a:pPr lvl="1"/>
            <a:r>
              <a:rPr lang="en-US" dirty="0" smtClean="0"/>
              <a:t>restrain animals legs</a:t>
            </a:r>
          </a:p>
          <a:p>
            <a:pPr lvl="1"/>
            <a:r>
              <a:rPr lang="en-US" dirty="0" smtClean="0"/>
              <a:t>ensure band is above both testicles</a:t>
            </a:r>
          </a:p>
          <a:p>
            <a:pPr lvl="1"/>
            <a:r>
              <a:rPr lang="en-US" dirty="0" smtClean="0"/>
              <a:t>after procedure, conduct checkups daily to ensure procedure was completed correctly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bloodless</a:t>
            </a:r>
          </a:p>
          <a:p>
            <a:pPr lvl="1"/>
            <a:r>
              <a:rPr lang="en-US" smtClean="0"/>
              <a:t>easily performed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wounds heal slowly</a:t>
            </a:r>
          </a:p>
          <a:p>
            <a:pPr lvl="1"/>
            <a:r>
              <a:rPr lang="en-US" smtClean="0"/>
              <a:t>rings could break</a:t>
            </a:r>
          </a:p>
          <a:p>
            <a:pPr lvl="1"/>
            <a:r>
              <a:rPr lang="en-US" smtClean="0"/>
              <a:t>painful</a:t>
            </a:r>
          </a:p>
          <a:p>
            <a:pPr lvl="1"/>
            <a:r>
              <a:rPr lang="en-US" smtClean="0"/>
              <a:t>flies are attracted to the rotting skin</a:t>
            </a:r>
          </a:p>
          <a:p>
            <a:pPr lvl="2"/>
            <a:r>
              <a:rPr lang="en-US" smtClean="0"/>
              <a:t>could lead to infection or maggot infestation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keeping animal in a standing 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placing the band onto the elastrator tool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pulling both testicles into the scrotum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using the elastrator tool to stretch the elastic ring open and align under the scrotum</a:t>
            </a:r>
          </a:p>
          <a:p>
            <a:pPr lvl="2"/>
            <a:r>
              <a:rPr lang="en-US" dirty="0" smtClean="0"/>
              <a:t>prongs should be facing up</a:t>
            </a:r>
          </a:p>
          <a:p>
            <a:pPr lvl="2"/>
            <a:r>
              <a:rPr lang="en-US" dirty="0" smtClean="0"/>
              <a:t>squeeze the handles together to stretch the ring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Band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 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slipping the open ring over the scrotum and testicles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releasing the ring slightly above both testicles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dirty="0" smtClean="0"/>
              <a:t>ensuring </a:t>
            </a:r>
            <a:r>
              <a:rPr lang="en-US" dirty="0"/>
              <a:t>both testicles are below the ring</a:t>
            </a:r>
          </a:p>
          <a:p>
            <a:pPr lvl="2"/>
            <a:r>
              <a:rPr lang="en-US" dirty="0"/>
              <a:t>if the ring is not properly placed, cut the ring and redo the procedure</a:t>
            </a:r>
          </a:p>
          <a:p>
            <a:pPr lvl="2"/>
            <a:r>
              <a:rPr lang="en-US" dirty="0"/>
              <a:t>if the ring is incorrectly placed, the scrotum and testicles will </a:t>
            </a:r>
            <a:r>
              <a:rPr lang="en-US" dirty="0" smtClean="0"/>
              <a:t>swell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Crush blood vessels, restricting blood flow to the testicles</a:t>
            </a:r>
          </a:p>
          <a:p>
            <a:pPr lvl="1"/>
            <a:r>
              <a:rPr lang="en-US" dirty="0" smtClean="0"/>
              <a:t>the scrotum will stay attached to the body, but the animal will be sterile</a:t>
            </a:r>
          </a:p>
          <a:p>
            <a:r>
              <a:rPr lang="en-US" dirty="0" smtClean="0"/>
              <a:t>Are used on bulls, bucks and 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 descr="Burdizzo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802595"/>
            <a:ext cx="4443983" cy="2848489"/>
          </a:xfrm>
          <a:prstGeom prst="rect">
            <a:avLst/>
          </a:prstGeom>
        </p:spPr>
      </p:pic>
      <p:pic>
        <p:nvPicPr>
          <p:cNvPr id="5" name="Content Placeholder 4" descr="Burdizzo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00457"/>
            <a:ext cx="4620491" cy="2209800"/>
          </a:xfrm>
        </p:spPr>
      </p:pic>
    </p:spTree>
    <p:extLst>
      <p:ext uri="{BB962C8B-B14F-4D97-AF65-F5344CB8AC3E}">
        <p14:creationId xmlns:p14="http://schemas.microsoft.com/office/powerpoint/2010/main" val="2823140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 Castration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include:</a:t>
            </a:r>
          </a:p>
          <a:p>
            <a:pPr lvl="1"/>
            <a:r>
              <a:rPr lang="en-US" dirty="0" smtClean="0"/>
              <a:t>restraining animal’s legs</a:t>
            </a:r>
          </a:p>
          <a:p>
            <a:pPr lvl="1"/>
            <a:r>
              <a:rPr lang="en-US" dirty="0" smtClean="0"/>
              <a:t>ensuring clamp is correctly placed on each side</a:t>
            </a:r>
          </a:p>
          <a:p>
            <a:pPr lvl="1"/>
            <a:r>
              <a:rPr lang="en-US" dirty="0" smtClean="0"/>
              <a:t>holding for 10 to 45 seconds to ensure spermatic cord is severed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bloodless</a:t>
            </a:r>
          </a:p>
          <a:p>
            <a:pPr lvl="1"/>
            <a:r>
              <a:rPr lang="en-US" smtClean="0"/>
              <a:t>decreased risk of weight loss after castration</a:t>
            </a:r>
          </a:p>
          <a:p>
            <a:pPr lvl="2"/>
            <a:r>
              <a:rPr lang="en-US" smtClean="0"/>
              <a:t>compared to surgical castrations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slow to perform</a:t>
            </a:r>
          </a:p>
          <a:p>
            <a:pPr lvl="2"/>
            <a:r>
              <a:rPr lang="en-US" smtClean="0"/>
              <a:t>must be held in place for 10 to 45 seconds to be effective</a:t>
            </a:r>
          </a:p>
          <a:p>
            <a:pPr lvl="1"/>
            <a:r>
              <a:rPr lang="en-US" smtClean="0"/>
              <a:t>could result in an ineffective castration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selecting the correctly sized clamp</a:t>
            </a:r>
          </a:p>
          <a:p>
            <a:pPr lvl="2"/>
            <a:r>
              <a:rPr lang="en-US" dirty="0" smtClean="0"/>
              <a:t>based on the size of the animal’s testicles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locating the spermatic cord </a:t>
            </a:r>
          </a:p>
          <a:p>
            <a:pPr lvl="2"/>
            <a:r>
              <a:rPr lang="en-US" dirty="0" smtClean="0"/>
              <a:t>between the animal’s hind legs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moving spermatic cord to the outside of the scrotum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aligning the </a:t>
            </a:r>
            <a:r>
              <a:rPr lang="en-US" dirty="0" err="1" smtClean="0"/>
              <a:t>burdizzo</a:t>
            </a:r>
            <a:r>
              <a:rPr lang="en-US" dirty="0" smtClean="0"/>
              <a:t> or emasculator on one side of the scrotum</a:t>
            </a:r>
          </a:p>
          <a:p>
            <a:pPr lvl="2"/>
            <a:r>
              <a:rPr lang="en-US" dirty="0" smtClean="0"/>
              <a:t> center it over the spermatic cord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placing the spermatic cord between clamps 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closing the </a:t>
            </a:r>
            <a:r>
              <a:rPr lang="en-US" dirty="0"/>
              <a:t>clamps </a:t>
            </a:r>
            <a:endParaRPr lang="en-US" dirty="0" smtClean="0"/>
          </a:p>
          <a:p>
            <a:pPr marL="1084263" lvl="2" indent="-227013"/>
            <a:r>
              <a:rPr lang="en-US" dirty="0" smtClean="0"/>
              <a:t>hold </a:t>
            </a:r>
            <a:r>
              <a:rPr lang="en-US" dirty="0"/>
              <a:t>for about 10 to 45 seconds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releasing the clamps </a:t>
            </a:r>
          </a:p>
          <a:p>
            <a:pPr marL="971550" lvl="1" indent="-514350"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the surgical removal of horns and horn-producing tissues</a:t>
            </a:r>
          </a:p>
          <a:p>
            <a:r>
              <a:rPr lang="en-US" smtClean="0"/>
              <a:t>Should be performed as early in the animal’s life as possible</a:t>
            </a:r>
          </a:p>
          <a:p>
            <a:pPr lvl="1"/>
            <a:r>
              <a:rPr lang="en-US" smtClean="0"/>
              <a:t>reduces the risk of complications</a:t>
            </a:r>
          </a:p>
          <a:p>
            <a:pPr lvl="1"/>
            <a:r>
              <a:rPr lang="en-US" smtClean="0"/>
              <a:t>younger animals heal faster and experience less stress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464" y="5476365"/>
            <a:ext cx="88234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/>
              <a:t>Surgical Scoop</a:t>
            </a:r>
            <a:r>
              <a:rPr lang="en-US" sz="2000" dirty="0"/>
              <a:t>: All surgical procedures discussed should be performed on healthy animals. Performing procedures on ill animals can increase the risks associated with the procedure.  </a:t>
            </a:r>
          </a:p>
        </p:txBody>
      </p:sp>
    </p:spTree>
    <p:extLst>
      <p:ext uri="{BB962C8B-B14F-4D97-AF65-F5344CB8AC3E}">
        <p14:creationId xmlns:p14="http://schemas.microsoft.com/office/powerpoint/2010/main" val="26393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Burdizzo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dirty="0" smtClean="0"/>
              <a:t>repeating steps three through five on the other testicle</a:t>
            </a:r>
          </a:p>
          <a:p>
            <a:pPr lvl="2"/>
            <a:r>
              <a:rPr lang="en-US" dirty="0" smtClean="0"/>
              <a:t>should be one centimeter above or below the previous clamp site</a:t>
            </a:r>
          </a:p>
          <a:p>
            <a:r>
              <a:rPr lang="en-US" dirty="0" smtClean="0"/>
              <a:t>Should cause                                         testicles to shrivel                                           within four to six                                                weeks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88342" y="3628262"/>
            <a:ext cx="4146058" cy="2990910"/>
            <a:chOff x="4572000" y="2362200"/>
            <a:chExt cx="4146058" cy="2990910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017298"/>
                </p:ext>
              </p:extLst>
            </p:nvPr>
          </p:nvGraphicFramePr>
          <p:xfrm>
            <a:off x="4572000" y="2514600"/>
            <a:ext cx="2134591" cy="259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75" name="Image" r:id="rId4" imgW="2615873" imgH="3174603" progId="">
                    <p:embed/>
                  </p:oleObj>
                </mc:Choice>
                <mc:Fallback>
                  <p:oleObj name="Image" r:id="rId4" imgW="2615873" imgH="3174603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514600"/>
                          <a:ext cx="2134591" cy="259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16"/>
            <p:cNvSpPr>
              <a:spLocks noChangeShapeType="1"/>
            </p:cNvSpPr>
            <p:nvPr/>
          </p:nvSpPr>
          <p:spPr bwMode="auto">
            <a:xfrm rot="18443149" flipH="1" flipV="1">
              <a:off x="6346490" y="2562056"/>
              <a:ext cx="756892" cy="3732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rot="20829053" flipH="1" flipV="1">
              <a:off x="6189156" y="3407359"/>
              <a:ext cx="912417" cy="4173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rot="20195778" flipH="1" flipV="1">
              <a:off x="6067378" y="4694034"/>
              <a:ext cx="808734" cy="62210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162800" y="3200400"/>
              <a:ext cx="1555258" cy="132343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Spermatic cord carries blood to testicle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117554" y="2362200"/>
              <a:ext cx="1493046" cy="4001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/>
                <a:t>Crush Site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7010400" y="4953000"/>
              <a:ext cx="1493046" cy="4001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Testicle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367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removes testicles from body</a:t>
            </a:r>
          </a:p>
          <a:p>
            <a:r>
              <a:rPr lang="en-US" dirty="0" smtClean="0"/>
              <a:t>Is the most reliable form of castration </a:t>
            </a:r>
          </a:p>
          <a:p>
            <a:r>
              <a:rPr lang="en-US" dirty="0" smtClean="0"/>
              <a:t>Has the best outcome when performed in dry weather</a:t>
            </a:r>
          </a:p>
          <a:p>
            <a:pPr lvl="1"/>
            <a:r>
              <a:rPr lang="en-US" dirty="0" smtClean="0"/>
              <a:t>allows animals to have an easier recovery</a:t>
            </a:r>
          </a:p>
          <a:p>
            <a:r>
              <a:rPr lang="en-US" dirty="0" smtClean="0"/>
              <a:t>Is used on bulls, bucks, rams and boars of all 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256" y="6153090"/>
            <a:ext cx="88423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Swine can </a:t>
            </a:r>
            <a:r>
              <a:rPr lang="en-US" sz="2000" dirty="0"/>
              <a:t>only be castrated </a:t>
            </a:r>
            <a:r>
              <a:rPr lang="en-US" sz="2000" dirty="0" smtClean="0"/>
              <a:t>surgically.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5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Incisions best for bulls, bucks and rams include:</a:t>
            </a:r>
          </a:p>
          <a:p>
            <a:pPr lvl="1"/>
            <a:r>
              <a:rPr lang="en-US" smtClean="0"/>
              <a:t>either side of the scrotum</a:t>
            </a:r>
          </a:p>
          <a:p>
            <a:pPr lvl="1"/>
            <a:r>
              <a:rPr lang="en-US" smtClean="0"/>
              <a:t>under the testicle</a:t>
            </a:r>
          </a:p>
          <a:p>
            <a:pPr lvl="0"/>
            <a:r>
              <a:rPr lang="en-US" smtClean="0"/>
              <a:t>Incisions best for boars include:</a:t>
            </a:r>
          </a:p>
          <a:p>
            <a:pPr lvl="1"/>
            <a:r>
              <a:rPr lang="en-US" smtClean="0"/>
              <a:t>behind and under each testicle</a:t>
            </a:r>
          </a:p>
          <a:p>
            <a:pPr lvl="2"/>
            <a:r>
              <a:rPr lang="en-US" smtClean="0"/>
              <a:t>also referred to as the dorsal side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to follow are: </a:t>
            </a:r>
          </a:p>
          <a:p>
            <a:pPr lvl="1"/>
            <a:r>
              <a:rPr lang="en-US" dirty="0" smtClean="0"/>
              <a:t>sterilizing all equipment</a:t>
            </a:r>
          </a:p>
          <a:p>
            <a:pPr lvl="1"/>
            <a:r>
              <a:rPr lang="en-US" dirty="0" smtClean="0"/>
              <a:t>restraining the animal</a:t>
            </a:r>
          </a:p>
          <a:p>
            <a:pPr lvl="2"/>
            <a:r>
              <a:rPr lang="en-US" dirty="0" smtClean="0"/>
              <a:t>completely anesthetized</a:t>
            </a:r>
          </a:p>
          <a:p>
            <a:pPr lvl="2"/>
            <a:r>
              <a:rPr lang="en-US" dirty="0" smtClean="0"/>
              <a:t>local sedation and hands-on restraint </a:t>
            </a:r>
          </a:p>
          <a:p>
            <a:pPr lvl="1"/>
            <a:r>
              <a:rPr lang="en-US" dirty="0" smtClean="0"/>
              <a:t>separating from other animals until the wound is completely healed </a:t>
            </a:r>
          </a:p>
          <a:p>
            <a:pPr lvl="2"/>
            <a:r>
              <a:rPr lang="en-US" dirty="0" smtClean="0"/>
              <a:t>prevents infection and injuries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Disinfecting procedures </a:t>
            </a:r>
            <a:r>
              <a:rPr lang="en-US" dirty="0"/>
              <a:t>are completed before and after castration is performed</a:t>
            </a:r>
          </a:p>
          <a:p>
            <a:r>
              <a:rPr lang="en-US" dirty="0" smtClean="0"/>
              <a:t>Disinfecting procedures are </a:t>
            </a:r>
            <a:r>
              <a:rPr lang="en-US" dirty="0"/>
              <a:t>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Disinfect all equipment and tools with an antiseptic solution such as Chlorhexidine(R)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Wash hands with a surgical scrub such as Chlorhexidine(R) Scrub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Disinfect the incision site with a mild disinfectant such as Iodine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81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completely removes testicles</a:t>
            </a:r>
          </a:p>
          <a:p>
            <a:pPr lvl="1"/>
            <a:r>
              <a:rPr lang="en-US" smtClean="0"/>
              <a:t>wounds heal quicker </a:t>
            </a:r>
          </a:p>
          <a:p>
            <a:pPr lvl="2"/>
            <a:r>
              <a:rPr lang="en-US" smtClean="0"/>
              <a:t>compared to banding</a:t>
            </a:r>
          </a:p>
          <a:p>
            <a:r>
              <a:rPr lang="en-US" smtClean="0"/>
              <a:t>Disadvantages include: </a:t>
            </a:r>
          </a:p>
          <a:p>
            <a:pPr lvl="1"/>
            <a:r>
              <a:rPr lang="en-US" smtClean="0"/>
              <a:t>not bloodless</a:t>
            </a:r>
          </a:p>
          <a:p>
            <a:pPr lvl="1"/>
            <a:r>
              <a:rPr lang="en-US" smtClean="0"/>
              <a:t>more time consuming </a:t>
            </a:r>
          </a:p>
          <a:p>
            <a:pPr lvl="1"/>
            <a:r>
              <a:rPr lang="en-US" smtClean="0"/>
              <a:t>increased weight loss after procedure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Emasculators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Crush blood vessels, restricting blood flow</a:t>
            </a:r>
          </a:p>
          <a:p>
            <a:r>
              <a:rPr lang="en-US" smtClean="0"/>
              <a:t>Allow the spermatic cord to be cut from the body by restricting bleeding</a:t>
            </a:r>
          </a:p>
          <a:p>
            <a:pPr lvl="1"/>
            <a:r>
              <a:rPr lang="en-US" smtClean="0"/>
              <a:t>the testicles and spermatic cord are revealed surgically </a:t>
            </a:r>
          </a:p>
          <a:p>
            <a:pPr lvl="1"/>
            <a:r>
              <a:rPr lang="en-US" smtClean="0"/>
              <a:t>if the spermatic cord is cut without using an emasculator the animal could bleed to death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Emasculator</a:t>
            </a:r>
            <a:endParaRPr lang="en-US" dirty="0"/>
          </a:p>
        </p:txBody>
      </p:sp>
      <p:pic>
        <p:nvPicPr>
          <p:cNvPr id="5" name="Content Placeholder 4" descr="Emasculator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362200"/>
            <a:ext cx="4853310" cy="32909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Emasculator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Steps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pushing testicles to the bottom of the scrotum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making an incision from the bottom of the scrotum upwards</a:t>
            </a:r>
          </a:p>
          <a:p>
            <a:pPr lvl="2"/>
            <a:r>
              <a:rPr lang="en-US" dirty="0"/>
              <a:t>about two centimeters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pushing a testicle and spermatic cord through the opening of the scrotum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Emasculator Castration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using the emasculator to cut                            the spermatic cord high                                       above the testicle</a:t>
            </a:r>
          </a:p>
          <a:p>
            <a:pPr lvl="2"/>
            <a:r>
              <a:rPr lang="en-US" dirty="0" smtClean="0"/>
              <a:t>increases blood clotting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repeating steps one through                                   four for the other testicle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 descr="shutterstock_171516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92" y="1676400"/>
            <a:ext cx="2414016" cy="361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24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the safety of individuals and other animals</a:t>
            </a:r>
          </a:p>
          <a:p>
            <a:r>
              <a:rPr lang="en-US" dirty="0" smtClean="0"/>
              <a:t>Increases profits at market</a:t>
            </a:r>
          </a:p>
          <a:p>
            <a:r>
              <a:rPr lang="en-US" dirty="0" smtClean="0"/>
              <a:t>Decreases the chance of bruised carcasses </a:t>
            </a:r>
          </a:p>
          <a:p>
            <a:pPr lvl="1"/>
            <a:r>
              <a:rPr lang="en-US" dirty="0" smtClean="0"/>
              <a:t>bruising reduces meat value</a:t>
            </a:r>
          </a:p>
          <a:p>
            <a:r>
              <a:rPr lang="en-US" dirty="0" smtClean="0"/>
              <a:t>Allows for more room at the feed trough</a:t>
            </a:r>
          </a:p>
          <a:p>
            <a:r>
              <a:rPr lang="en-US" dirty="0" smtClean="0"/>
              <a:t>Makes animals easier to handle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6" y="5845314"/>
            <a:ext cx="884234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Surgical Scoop: </a:t>
            </a:r>
            <a:r>
              <a:rPr lang="en-US" sz="2000" dirty="0"/>
              <a:t>Animals are provided with </a:t>
            </a:r>
            <a:r>
              <a:rPr lang="en-US" sz="2000" dirty="0" smtClean="0"/>
              <a:t>a </a:t>
            </a:r>
            <a:r>
              <a:rPr lang="en-US" sz="2000" dirty="0"/>
              <a:t>sedative to induce analgesia. Analgesia is defined as the inability to experience pain during a procedure. </a:t>
            </a:r>
          </a:p>
        </p:txBody>
      </p:sp>
    </p:spTree>
    <p:extLst>
      <p:ext uri="{BB962C8B-B14F-4D97-AF65-F5344CB8AC3E}">
        <p14:creationId xmlns:p14="http://schemas.microsoft.com/office/powerpoint/2010/main" val="21171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care tips include:</a:t>
            </a:r>
          </a:p>
          <a:p>
            <a:pPr lvl="1"/>
            <a:r>
              <a:rPr lang="en-US" dirty="0" smtClean="0"/>
              <a:t>using a dressing powder to increase clotting and reduce bleeding</a:t>
            </a:r>
          </a:p>
          <a:p>
            <a:pPr lvl="1"/>
            <a:r>
              <a:rPr lang="en-US" dirty="0" smtClean="0"/>
              <a:t>keeping animals in a dry area</a:t>
            </a:r>
          </a:p>
          <a:p>
            <a:pPr lvl="2"/>
            <a:r>
              <a:rPr lang="en-US" dirty="0" smtClean="0"/>
              <a:t>maximizes healing and minimizes recovery time</a:t>
            </a:r>
          </a:p>
          <a:p>
            <a:pPr lvl="1"/>
            <a:r>
              <a:rPr lang="en-US" dirty="0" smtClean="0"/>
              <a:t>contacting a veterinarian, if complications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4" name="Picture 2" descr="Z:\Current Productions\Buttons &amp; Logos\Main Menu 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urrent Productions\Buttons &amp; Logos\Main Menu 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the removal of most of an animal’s tail </a:t>
            </a:r>
          </a:p>
          <a:p>
            <a:r>
              <a:rPr lang="en-US" smtClean="0"/>
              <a:t>Is most commonly used on lambs and pigs</a:t>
            </a:r>
          </a:p>
          <a:p>
            <a:r>
              <a:rPr lang="en-US" smtClean="0"/>
              <a:t>Should be performed on lambs and pigs before two weeks of age</a:t>
            </a:r>
          </a:p>
          <a:p>
            <a:r>
              <a:rPr lang="en-US" smtClean="0"/>
              <a:t>Can cause health issues if performed incorrectly</a:t>
            </a:r>
          </a:p>
          <a:p>
            <a:pPr lvl="1"/>
            <a:r>
              <a:rPr lang="en-US" smtClean="0"/>
              <a:t>if tails are docked too short, the animal could suffer from rectal prolapses</a:t>
            </a:r>
          </a:p>
          <a:p>
            <a:pPr lvl="2"/>
            <a:r>
              <a:rPr lang="en-US" smtClean="0"/>
              <a:t>when the rectum protrudes out of the body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prevent accumulation of urine and feces in sheep’s wool</a:t>
            </a:r>
          </a:p>
          <a:p>
            <a:pPr lvl="1"/>
            <a:r>
              <a:rPr lang="en-US" dirty="0" smtClean="0"/>
              <a:t>sheep with long tails and wool have more problems with contamination </a:t>
            </a:r>
          </a:p>
          <a:p>
            <a:pPr lvl="1"/>
            <a:r>
              <a:rPr lang="en-US" dirty="0" smtClean="0"/>
              <a:t>long tails can cause bacterial infections, maggot infestations and fly strike</a:t>
            </a:r>
          </a:p>
          <a:p>
            <a:pPr lvl="2"/>
            <a:r>
              <a:rPr lang="en-US" dirty="0" smtClean="0"/>
              <a:t>fly strike is the invasion of fly larvae which feeds on the skin</a:t>
            </a:r>
          </a:p>
          <a:p>
            <a:pPr lvl="1"/>
            <a:r>
              <a:rPr lang="en-US" dirty="0" smtClean="0"/>
              <a:t>can cause toxemia or death</a:t>
            </a:r>
          </a:p>
          <a:p>
            <a:pPr lvl="2"/>
            <a:r>
              <a:rPr lang="en-US" dirty="0" smtClean="0"/>
              <a:t>blood poisoning from toxins within the blood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Helps prevent tail biting in swine</a:t>
            </a:r>
          </a:p>
          <a:p>
            <a:pPr lvl="1"/>
            <a:r>
              <a:rPr lang="en-US" smtClean="0"/>
              <a:t>tail biting can cause the following:</a:t>
            </a:r>
          </a:p>
          <a:p>
            <a:pPr lvl="2"/>
            <a:r>
              <a:rPr lang="en-US" smtClean="0"/>
              <a:t>infection</a:t>
            </a:r>
          </a:p>
          <a:p>
            <a:pPr lvl="2"/>
            <a:r>
              <a:rPr lang="en-US" smtClean="0"/>
              <a:t>abscesses in the spine</a:t>
            </a:r>
          </a:p>
          <a:p>
            <a:pPr lvl="2"/>
            <a:r>
              <a:rPr lang="en-US" smtClean="0"/>
              <a:t>carcass damage</a:t>
            </a:r>
          </a:p>
          <a:p>
            <a:pPr lvl="2"/>
            <a:r>
              <a:rPr lang="en-US" smtClean="0"/>
              <a:t>profit loss when harvested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decreases risk of infection</a:t>
            </a:r>
          </a:p>
          <a:p>
            <a:pPr lvl="1"/>
            <a:r>
              <a:rPr lang="en-US" smtClean="0"/>
              <a:t>decreases tail biting </a:t>
            </a:r>
          </a:p>
          <a:p>
            <a:pPr lvl="1"/>
            <a:r>
              <a:rPr lang="en-US" smtClean="0"/>
              <a:t>cleaner wool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can cause rectal prolapse if docked too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sheep include:</a:t>
            </a:r>
          </a:p>
          <a:p>
            <a:pPr lvl="1"/>
            <a:r>
              <a:rPr lang="en-US" smtClean="0"/>
              <a:t>elastrator </a:t>
            </a:r>
          </a:p>
          <a:p>
            <a:pPr lvl="0"/>
            <a:r>
              <a:rPr lang="en-US" smtClean="0"/>
              <a:t>For swine include:</a:t>
            </a:r>
          </a:p>
          <a:p>
            <a:pPr lvl="1"/>
            <a:r>
              <a:rPr lang="en-US" smtClean="0"/>
              <a:t>teeth clippers</a:t>
            </a:r>
          </a:p>
          <a:p>
            <a:pPr lvl="1"/>
            <a:r>
              <a:rPr lang="en-US" smtClean="0"/>
              <a:t>scissors</a:t>
            </a:r>
          </a:p>
          <a:p>
            <a:pPr lvl="1"/>
            <a:r>
              <a:rPr lang="en-US" smtClean="0"/>
              <a:t>scalpel blade</a:t>
            </a:r>
          </a:p>
          <a:p>
            <a:pPr lvl="1"/>
            <a:r>
              <a:rPr lang="en-US" smtClean="0"/>
              <a:t>burdizzo instrument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6" y="5845314"/>
            <a:ext cx="8823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Some dairy farmers also dock tails to aid in the sanitation of the milking process.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752600"/>
            <a:ext cx="443421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1375">
            <a:off x="3256138" y="3012837"/>
            <a:ext cx="5290087" cy="25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4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for lambs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opening the elastrator and inserting the tail into the rubber 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placing the ring beyond the caudal folds of the skin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releasing </a:t>
            </a:r>
            <a:r>
              <a:rPr lang="en-US" dirty="0"/>
              <a:t>the ring onto the tail</a:t>
            </a:r>
          </a:p>
          <a:p>
            <a:pPr lvl="2"/>
            <a:r>
              <a:rPr lang="en-US" dirty="0"/>
              <a:t>after a few days, the tail should fall off </a:t>
            </a:r>
          </a:p>
          <a:p>
            <a:pPr lvl="2"/>
            <a:r>
              <a:rPr lang="en-US" dirty="0"/>
              <a:t>tail may need to be cut beneath the band if it does not fall off in a timely manner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applying </a:t>
            </a:r>
            <a:r>
              <a:rPr lang="en-US" dirty="0"/>
              <a:t>disinfectant solution to the </a:t>
            </a:r>
            <a:r>
              <a:rPr lang="en-US" dirty="0" smtClean="0"/>
              <a:t>area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for pigs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aligning the tail inside the tooth nippers at the desired location </a:t>
            </a:r>
          </a:p>
          <a:p>
            <a:pPr lvl="2"/>
            <a:r>
              <a:rPr lang="en-US" dirty="0" smtClean="0"/>
              <a:t>should be anywhere from a 1/2 inch to one inch from the base of the tail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firmly pressing on the nippers to puncture through the skin and vertebrae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applying disinfectant solution to the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Dehorning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nursing animals include:</a:t>
            </a:r>
          </a:p>
          <a:p>
            <a:pPr lvl="1"/>
            <a:r>
              <a:rPr lang="en-US" smtClean="0"/>
              <a:t>chemical pastes or sticks</a:t>
            </a:r>
          </a:p>
          <a:p>
            <a:pPr lvl="1"/>
            <a:r>
              <a:rPr lang="en-US" smtClean="0"/>
              <a:t>hot iron</a:t>
            </a:r>
          </a:p>
          <a:p>
            <a:pPr lvl="1"/>
            <a:r>
              <a:rPr lang="en-US" smtClean="0"/>
              <a:t>spoon or tube dehorners</a:t>
            </a:r>
          </a:p>
          <a:p>
            <a:pPr lvl="0"/>
            <a:r>
              <a:rPr lang="en-US" smtClean="0"/>
              <a:t>For weaned animals include:</a:t>
            </a:r>
          </a:p>
          <a:p>
            <a:pPr lvl="1"/>
            <a:r>
              <a:rPr lang="en-US" smtClean="0"/>
              <a:t>cup dehorners</a:t>
            </a:r>
          </a:p>
          <a:p>
            <a:pPr lvl="1"/>
            <a:r>
              <a:rPr lang="en-US" smtClean="0"/>
              <a:t>scoop dehorners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50" y="5837207"/>
            <a:ext cx="8823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Some animals are born without horn-producing tissue. These animals are referred to as “polled”.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95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 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performed within the animal’s first week of life</a:t>
            </a:r>
          </a:p>
          <a:p>
            <a:r>
              <a:rPr lang="en-US" dirty="0" smtClean="0"/>
              <a:t>Safety precautions to follow include:</a:t>
            </a:r>
          </a:p>
          <a:p>
            <a:pPr lvl="1"/>
            <a:r>
              <a:rPr lang="en-US" dirty="0" smtClean="0"/>
              <a:t>knowing proper placement to remove tail </a:t>
            </a:r>
          </a:p>
          <a:p>
            <a:pPr lvl="1"/>
            <a:r>
              <a:rPr lang="en-US" dirty="0" smtClean="0"/>
              <a:t>using sterile tools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cutting piglets’ incisor teeth</a:t>
            </a:r>
          </a:p>
          <a:p>
            <a:pPr lvl="1"/>
            <a:r>
              <a:rPr lang="en-US" dirty="0" smtClean="0"/>
              <a:t>sharp, narrow teeth located toward the front of the mouth</a:t>
            </a:r>
          </a:p>
          <a:p>
            <a:r>
              <a:rPr lang="en-US" dirty="0" smtClean="0"/>
              <a:t>Helps reduce trauma to sows’ teats and other piglets</a:t>
            </a:r>
          </a:p>
          <a:p>
            <a:pPr lvl="1"/>
            <a:r>
              <a:rPr lang="en-US" dirty="0" smtClean="0"/>
              <a:t>piglets will fight, using these teeth, to claim a teat for feeding purposes</a:t>
            </a:r>
          </a:p>
          <a:p>
            <a:pPr lvl="1"/>
            <a:r>
              <a:rPr lang="en-US" dirty="0" smtClean="0"/>
              <a:t>fighting could cause bodily harm</a:t>
            </a:r>
          </a:p>
          <a:p>
            <a:pPr lvl="2"/>
            <a:r>
              <a:rPr lang="en-US" dirty="0" smtClean="0"/>
              <a:t>increases the risk of infection in young piglets</a:t>
            </a:r>
          </a:p>
          <a:p>
            <a:pPr lvl="0"/>
            <a:r>
              <a:rPr lang="en-US" dirty="0" smtClean="0"/>
              <a:t>Is only used in the swine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completed within 24 hours of the piglets’ birth</a:t>
            </a:r>
          </a:p>
          <a:p>
            <a:r>
              <a:rPr lang="en-US" dirty="0" smtClean="0"/>
              <a:t>Removes the incisor teeth of piglets</a:t>
            </a:r>
          </a:p>
          <a:p>
            <a:pPr lvl="1"/>
            <a:r>
              <a:rPr lang="en-US" dirty="0" smtClean="0"/>
              <a:t>piglets use incisor teeth to fight for the best teat during feeding </a:t>
            </a:r>
          </a:p>
          <a:p>
            <a:pPr lvl="1"/>
            <a:r>
              <a:rPr lang="en-US" dirty="0" smtClean="0"/>
              <a:t>incisor teeth cause damage to the mother’s teats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young swine include:</a:t>
            </a:r>
          </a:p>
          <a:p>
            <a:pPr lvl="1"/>
            <a:r>
              <a:rPr lang="en-US" smtClean="0"/>
              <a:t>“teeth clippers”, which can be side cutters, wire cutters or large toenail clippers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 Tools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5" name="Picture 4" descr="shutterstock_33093036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248608"/>
            <a:ext cx="2971800" cy="3644700"/>
          </a:xfrm>
          <a:prstGeom prst="rect">
            <a:avLst/>
          </a:prstGeom>
        </p:spPr>
      </p:pic>
      <p:pic>
        <p:nvPicPr>
          <p:cNvPr id="6" name="Picture 5" descr="shutterstock_3458194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49502">
            <a:off x="4434208" y="2979201"/>
            <a:ext cx="4006341" cy="21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061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include:</a:t>
            </a:r>
          </a:p>
          <a:p>
            <a:pPr lvl="1"/>
            <a:r>
              <a:rPr lang="en-US" dirty="0" smtClean="0"/>
              <a:t>knowing proper teeth to clip</a:t>
            </a:r>
          </a:p>
          <a:p>
            <a:pPr lvl="1"/>
            <a:r>
              <a:rPr lang="en-US" dirty="0" smtClean="0"/>
              <a:t>using sterile tools</a:t>
            </a:r>
          </a:p>
          <a:p>
            <a:pPr lvl="1"/>
            <a:r>
              <a:rPr lang="en-US" dirty="0" smtClean="0"/>
              <a:t>clipping teeth at the proper length</a:t>
            </a:r>
          </a:p>
          <a:p>
            <a:pPr lvl="2"/>
            <a:r>
              <a:rPr lang="en-US" dirty="0" smtClean="0"/>
              <a:t>right below the gum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reduce trauma to sow’s teats</a:t>
            </a:r>
          </a:p>
          <a:p>
            <a:pPr lvl="1"/>
            <a:r>
              <a:rPr lang="en-US" smtClean="0"/>
              <a:t>reduce bodily harm to other piglets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painful if clipped too far down</a:t>
            </a:r>
          </a:p>
          <a:p>
            <a:pPr lvl="1"/>
            <a:r>
              <a:rPr lang="en-US" smtClean="0"/>
              <a:t>bleeding if the gum is clipped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Teeth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restraining piglet by cradling between the body and forearm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opening the piglet’s mouth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restraining piglet’s tongue using a finger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clipping </a:t>
            </a:r>
            <a:r>
              <a:rPr lang="en-US" dirty="0"/>
              <a:t>each incisor tooth right below the gum line </a:t>
            </a:r>
          </a:p>
          <a:p>
            <a:pPr lvl="2"/>
            <a:r>
              <a:rPr lang="en-US" dirty="0"/>
              <a:t>be careful to not clip the gum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rubbing </a:t>
            </a:r>
            <a:r>
              <a:rPr lang="en-US" dirty="0"/>
              <a:t>finger over clipped teeth to ensure there are no sharp edges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puncturing an abscess to release fluid </a:t>
            </a:r>
          </a:p>
          <a:p>
            <a:r>
              <a:rPr lang="en-US" dirty="0" smtClean="0"/>
              <a:t>Is needed when a wound or infection has swelled and filled with fluid</a:t>
            </a:r>
          </a:p>
          <a:p>
            <a:r>
              <a:rPr lang="en-US" dirty="0" smtClean="0"/>
              <a:t>Removes harmful bacteria which causes infection within the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Releases fluid under the skin of an animal</a:t>
            </a:r>
          </a:p>
          <a:p>
            <a:r>
              <a:rPr lang="en-US" smtClean="0"/>
              <a:t>Is most commonly used to treat abscesses</a:t>
            </a:r>
          </a:p>
          <a:p>
            <a:pPr lvl="1"/>
            <a:r>
              <a:rPr lang="en-US" smtClean="0"/>
              <a:t>develop from cuts or puncture wounds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application of caustic paste/sticks to the horn buds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ompleted between one to three weeks of age </a:t>
            </a:r>
          </a:p>
          <a:p>
            <a:r>
              <a:rPr lang="en-US" dirty="0" smtClean="0"/>
              <a:t>Destroys horn-producing cells surrounding the horn buds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7" y="5845314"/>
            <a:ext cx="8842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“Caustic” by definition is a substance which is able to burn or corrode organic tissue by chemical action.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5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an abscess include:</a:t>
            </a:r>
          </a:p>
          <a:p>
            <a:pPr lvl="1"/>
            <a:r>
              <a:rPr lang="en-US" smtClean="0"/>
              <a:t>razor blade</a:t>
            </a:r>
          </a:p>
          <a:p>
            <a:pPr lvl="1"/>
            <a:r>
              <a:rPr lang="en-US" smtClean="0"/>
              <a:t>knife</a:t>
            </a:r>
          </a:p>
          <a:p>
            <a:pPr lvl="1"/>
            <a:r>
              <a:rPr lang="en-US" smtClean="0"/>
              <a:t>scalpel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 Tools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Picture 4" descr="shutterstock_3343735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702433"/>
            <a:ext cx="5512430" cy="2001012"/>
          </a:xfrm>
          <a:prstGeom prst="rect">
            <a:avLst/>
          </a:prstGeom>
        </p:spPr>
      </p:pic>
      <p:pic>
        <p:nvPicPr>
          <p:cNvPr id="6" name="Picture 5" descr="shutterstock_3095949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908" y="3741152"/>
            <a:ext cx="4419600" cy="2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0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precautions include:</a:t>
            </a:r>
          </a:p>
          <a:p>
            <a:pPr lvl="1"/>
            <a:r>
              <a:rPr lang="en-US" dirty="0" smtClean="0"/>
              <a:t>making an incision large enough to release fluid</a:t>
            </a:r>
          </a:p>
          <a:p>
            <a:pPr lvl="1"/>
            <a:r>
              <a:rPr lang="en-US" dirty="0" smtClean="0"/>
              <a:t>using sterile tools</a:t>
            </a:r>
          </a:p>
          <a:p>
            <a:pPr lvl="1"/>
            <a:r>
              <a:rPr lang="en-US" dirty="0" smtClean="0"/>
              <a:t>wearing gloves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include:</a:t>
            </a:r>
          </a:p>
          <a:p>
            <a:pPr lvl="1"/>
            <a:r>
              <a:rPr lang="en-US" smtClean="0"/>
              <a:t>releases fluid</a:t>
            </a:r>
          </a:p>
          <a:p>
            <a:pPr lvl="1"/>
            <a:r>
              <a:rPr lang="en-US" smtClean="0"/>
              <a:t>decreases pain</a:t>
            </a:r>
          </a:p>
          <a:p>
            <a:pPr lvl="1"/>
            <a:r>
              <a:rPr lang="en-US" smtClean="0"/>
              <a:t>cleans infections</a:t>
            </a:r>
          </a:p>
          <a:p>
            <a:r>
              <a:rPr lang="en-US" smtClean="0"/>
              <a:t>Disadvantages include:</a:t>
            </a:r>
          </a:p>
          <a:p>
            <a:pPr lvl="1"/>
            <a:r>
              <a:rPr lang="en-US" smtClean="0"/>
              <a:t>leaves an open wound</a:t>
            </a:r>
          </a:p>
          <a:p>
            <a:pPr lvl="1"/>
            <a:r>
              <a:rPr lang="en-US" smtClean="0"/>
              <a:t>needs hydrotherapy to heal properly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cleaning equipment with a disinfectant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cleaning infected area with a disinfectant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holding one side of the abscessed area with one hand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cutting an incision through the center of the abscess with the other hand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applying </a:t>
            </a:r>
            <a:r>
              <a:rPr lang="en-US" dirty="0"/>
              <a:t>pressure to the infected area to expel the majority of the fluid</a:t>
            </a:r>
          </a:p>
          <a:p>
            <a:pPr lvl="2"/>
            <a:r>
              <a:rPr lang="en-US" dirty="0"/>
              <a:t>fluid could be blood or pus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are as follows: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applying a disinfectant into the incision site, using a needleless syringe, to finish cleaning the wound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continuing cleaning wound via hydrotherapy until healed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55" y="5229761"/>
            <a:ext cx="883291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Surgical Scoop</a:t>
            </a:r>
            <a:r>
              <a:rPr lang="en-US" sz="2000" dirty="0" smtClean="0"/>
              <a:t>: To help the healing process after lancing an abscess, a constant stream of water is applied to the wound for a few minutes a day until the wound is healed. This healing process is known as </a:t>
            </a:r>
            <a:endParaRPr lang="en-US" sz="2000" dirty="0"/>
          </a:p>
          <a:p>
            <a:pPr algn="ctr"/>
            <a:r>
              <a:rPr lang="en-US" sz="2000" dirty="0" smtClean="0"/>
              <a:t>hydrotherapy. </a:t>
            </a:r>
            <a:endParaRPr lang="en-US" sz="2000" dirty="0"/>
          </a:p>
        </p:txBody>
      </p:sp>
      <p:pic>
        <p:nvPicPr>
          <p:cNvPr id="15" name="Picture 2" descr="Z:\Current Productions\Buttons &amp; Logos\Main Menu 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9144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3353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http://www.omafra.gov.on.ca/english/livestock/dairy/facts/09-003.htm#bud</a:t>
            </a:r>
          </a:p>
          <a:p>
            <a:r>
              <a:rPr lang="en-US" sz="2200" dirty="0" smtClean="0"/>
              <a:t>https://www.aphis.usda.gov/animal_health/nahms/beefcowcalf/downloads/beef0708/Beef0708_dr_PartI_rev.pdf</a:t>
            </a:r>
          </a:p>
          <a:p>
            <a:r>
              <a:rPr lang="en-US" sz="2200" dirty="0" smtClean="0"/>
              <a:t>http://web.jhu.edu/animalcare/procedures/survival-large.html</a:t>
            </a:r>
          </a:p>
          <a:p>
            <a:r>
              <a:rPr lang="en-US" sz="2200" dirty="0" smtClean="0"/>
              <a:t>http://www.dpi.nsw.gov.au/agriculture/livestock/beef/husbandry/general/dehorning-cattle</a:t>
            </a:r>
          </a:p>
          <a:p>
            <a:r>
              <a:rPr lang="en-US" sz="2200" dirty="0" smtClean="0"/>
              <a:t>http://www.thepigsite.com/pighealth/article/555/docking-tail-clipping-piglets/</a:t>
            </a:r>
          </a:p>
          <a:p>
            <a:r>
              <a:rPr lang="en-US" sz="2200" dirty="0" smtClean="0"/>
              <a:t>https://extension.tennessee.edu/publications/documents/pb1684.pdf</a:t>
            </a:r>
          </a:p>
          <a:p>
            <a:r>
              <a:rPr lang="en-US" sz="2200" dirty="0" smtClean="0"/>
              <a:t>http://beefmagazine.com/health/0401-castrate-calves-timing</a:t>
            </a:r>
          </a:p>
          <a:p>
            <a:r>
              <a:rPr lang="en-US" sz="2200" dirty="0" smtClean="0"/>
              <a:t>http://animalsmart.org/species/pigs/swine-castration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http://www.esgpip.org/pdf/Technical%20bulletin%20No.%2018.pdf</a:t>
            </a:r>
          </a:p>
          <a:p>
            <a:r>
              <a:rPr lang="en-US" sz="2200" dirty="0" smtClean="0"/>
              <a:t>https://www.cals.ncsu.edu/an_sci/extension/animal/news/janfeb96/jf963art.html</a:t>
            </a:r>
          </a:p>
          <a:p>
            <a:r>
              <a:rPr lang="en-US" sz="2200" dirty="0" smtClean="0"/>
              <a:t>http://www.sdstate.edu/vs/extension/beef-castration.cfm</a:t>
            </a:r>
          </a:p>
          <a:p>
            <a:r>
              <a:rPr lang="en-US" sz="2200" dirty="0" smtClean="0"/>
              <a:t>http://www.ciwf.com/farm-animals/pigs/welfare-issues/tooth-clipping/</a:t>
            </a:r>
          </a:p>
          <a:p>
            <a:r>
              <a:rPr lang="en-US" sz="2200" dirty="0" smtClean="0"/>
              <a:t>http://www.motherearthnews.com/homesteading-and-livestock/wound-management-for-farm-animals-zmaz00djzgoe.aspx</a:t>
            </a:r>
          </a:p>
          <a:p>
            <a:r>
              <a:rPr lang="en-US" sz="2200" dirty="0" smtClean="0"/>
              <a:t>http://www.leawhitefarms.com/castration.htm</a:t>
            </a:r>
          </a:p>
          <a:p>
            <a:r>
              <a:rPr lang="en-US" sz="2200" dirty="0" smtClean="0"/>
              <a:t>http://kinne.net/latehrn1.htm</a:t>
            </a:r>
          </a:p>
          <a:p>
            <a:r>
              <a:rPr lang="en-US" sz="2200" dirty="0" smtClean="0"/>
              <a:t>http://www.mayoclinic.org/diseases-conditions/inguinal-hernia/basics/causes/con-20021456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229600" cy="49990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Production Coordinator</a:t>
            </a:r>
          </a:p>
          <a:p>
            <a:pPr marL="0" indent="0">
              <a:buNone/>
            </a:pPr>
            <a:r>
              <a:rPr lang="en-US" sz="2000" dirty="0" smtClean="0"/>
              <a:t>Ashley Pearson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Assistant Brand Manager</a:t>
            </a:r>
          </a:p>
          <a:p>
            <a:pPr marL="0" indent="0">
              <a:buNone/>
            </a:pPr>
            <a:r>
              <a:rPr lang="en-US" sz="2000" dirty="0" smtClean="0"/>
              <a:t>Amy Hogan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buNone/>
            </a:pPr>
            <a:r>
              <a:rPr lang="en-US" sz="2000" dirty="0" smtClean="0"/>
              <a:t>Melody Rowell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V.P. of Brand Management</a:t>
            </a:r>
          </a:p>
          <a:p>
            <a:pPr marL="0" indent="0">
              <a:buNone/>
            </a:pPr>
            <a:r>
              <a:rPr lang="en-US" sz="2000" dirty="0" smtClean="0"/>
              <a:t>Clayton Franklin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1498441"/>
            <a:ext cx="3840483" cy="4978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Executive Producer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Gordon W. Davis, Ph.D.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10" y="6248400"/>
            <a:ext cx="220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CEV Multimedia, Ltd. </a:t>
            </a:r>
          </a:p>
          <a:p>
            <a:pPr algn="ctr"/>
            <a:r>
              <a:rPr lang="en-US" sz="1600" dirty="0" smtClean="0"/>
              <a:t>©MMXVI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29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Dehorning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Includes the following types:</a:t>
            </a:r>
          </a:p>
          <a:p>
            <a:pPr lvl="1"/>
            <a:r>
              <a:rPr lang="en-US" smtClean="0"/>
              <a:t>caustic chemical paste</a:t>
            </a:r>
          </a:p>
          <a:p>
            <a:pPr lvl="1"/>
            <a:r>
              <a:rPr lang="en-US" smtClean="0"/>
              <a:t>caustic sticks</a:t>
            </a:r>
          </a:p>
          <a:p>
            <a:r>
              <a:rPr lang="en-US" smtClean="0"/>
              <a:t>Safety precautions to follow are:</a:t>
            </a:r>
          </a:p>
          <a:p>
            <a:pPr lvl="1"/>
            <a:r>
              <a:rPr lang="en-US" smtClean="0"/>
              <a:t>always wear gloves </a:t>
            </a:r>
          </a:p>
          <a:p>
            <a:pPr lvl="1"/>
            <a:r>
              <a:rPr lang="en-US" smtClean="0"/>
              <a:t>do not preform in rainy weather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8471-47CB-4357-BC3E-8AA6BA301E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3215</Words>
  <Application>Microsoft Office PowerPoint</Application>
  <PresentationFormat>On-screen Show (4:3)</PresentationFormat>
  <Paragraphs>689</Paragraphs>
  <Slides>88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Office Theme</vt:lpstr>
      <vt:lpstr>Image</vt:lpstr>
      <vt:lpstr>PowerPoint Presentation</vt:lpstr>
      <vt:lpstr>Objectives</vt:lpstr>
      <vt:lpstr>Main Menu</vt:lpstr>
      <vt:lpstr>PowerPoint Presentation</vt:lpstr>
      <vt:lpstr>Dehorning</vt:lpstr>
      <vt:lpstr>Dehorning</vt:lpstr>
      <vt:lpstr>Dehorning Tools</vt:lpstr>
      <vt:lpstr>Chemical Dehorning</vt:lpstr>
      <vt:lpstr>Chemical Dehorning</vt:lpstr>
      <vt:lpstr>Chemical Dehorning Equipment </vt:lpstr>
      <vt:lpstr>Chemical Dehorning</vt:lpstr>
      <vt:lpstr>Chemical Dehorning</vt:lpstr>
      <vt:lpstr>Hot Iron Dehorning</vt:lpstr>
      <vt:lpstr>Hot Iron Dehorning Equipment</vt:lpstr>
      <vt:lpstr>Hot Iron Dehorning Equipment</vt:lpstr>
      <vt:lpstr>Hot Iron Dehorning</vt:lpstr>
      <vt:lpstr>Hot Iron Dehorning</vt:lpstr>
      <vt:lpstr>Hot Iron Dehorning</vt:lpstr>
      <vt:lpstr>Spoon or Tube Dehorning</vt:lpstr>
      <vt:lpstr>Spoon or Tube Dehorning Tools</vt:lpstr>
      <vt:lpstr>Spoon or Tube Dehorning</vt:lpstr>
      <vt:lpstr>Spoon or Tube Dehorning </vt:lpstr>
      <vt:lpstr>Spoon or Tube Dehorning</vt:lpstr>
      <vt:lpstr>Spoon or Tube Dehorning</vt:lpstr>
      <vt:lpstr>Cup or Scoop Dehorning</vt:lpstr>
      <vt:lpstr>Cup or Scoop Dehorning Tools</vt:lpstr>
      <vt:lpstr>Cup or Scoop Dehorning Equipment </vt:lpstr>
      <vt:lpstr>Cup or Scoop Dehorning</vt:lpstr>
      <vt:lpstr>Cup or Scoop Dehorning</vt:lpstr>
      <vt:lpstr>Cup or Scoop Dehorning</vt:lpstr>
      <vt:lpstr>PowerPoint Presentation</vt:lpstr>
      <vt:lpstr>Castrating</vt:lpstr>
      <vt:lpstr>Castrating</vt:lpstr>
      <vt:lpstr>Castration </vt:lpstr>
      <vt:lpstr>Castration Tools</vt:lpstr>
      <vt:lpstr>Surgical Castration Tools</vt:lpstr>
      <vt:lpstr>Elastic Bands</vt:lpstr>
      <vt:lpstr>Elastic Band Castration</vt:lpstr>
      <vt:lpstr>Elastrator &amp; Elastic Bands</vt:lpstr>
      <vt:lpstr>Elastic Band Castration</vt:lpstr>
      <vt:lpstr>Elastic Band Castration</vt:lpstr>
      <vt:lpstr>Elastic Band Castration</vt:lpstr>
      <vt:lpstr>Elastic Band Castration</vt:lpstr>
      <vt:lpstr>Burdizzos</vt:lpstr>
      <vt:lpstr>Burdizzo</vt:lpstr>
      <vt:lpstr>Burdizzo Castration </vt:lpstr>
      <vt:lpstr>Burdizzo Castration</vt:lpstr>
      <vt:lpstr>Burdizzo Castration</vt:lpstr>
      <vt:lpstr>Burdizzo Castration</vt:lpstr>
      <vt:lpstr>Burdizzo Castration</vt:lpstr>
      <vt:lpstr>Surgical Castration</vt:lpstr>
      <vt:lpstr>Surgical Castration</vt:lpstr>
      <vt:lpstr>Surgical Castration</vt:lpstr>
      <vt:lpstr>Surgical Castration</vt:lpstr>
      <vt:lpstr>Surgical Castration</vt:lpstr>
      <vt:lpstr>Emasculators</vt:lpstr>
      <vt:lpstr>Emasculator</vt:lpstr>
      <vt:lpstr>Emasculator Castration</vt:lpstr>
      <vt:lpstr>Emasculator Castration</vt:lpstr>
      <vt:lpstr>Castration </vt:lpstr>
      <vt:lpstr>PowerPoint Presentation</vt:lpstr>
      <vt:lpstr>Tail Docking</vt:lpstr>
      <vt:lpstr>Tail Docking</vt:lpstr>
      <vt:lpstr>Tail Docking</vt:lpstr>
      <vt:lpstr>Tail Docking</vt:lpstr>
      <vt:lpstr>Tail Docking Tools</vt:lpstr>
      <vt:lpstr>Tail Docking Tools</vt:lpstr>
      <vt:lpstr>Tail Docking</vt:lpstr>
      <vt:lpstr>Tail Docking</vt:lpstr>
      <vt:lpstr>Tail Docking</vt:lpstr>
      <vt:lpstr>Teeth Clipping</vt:lpstr>
      <vt:lpstr>Teeth Clipping</vt:lpstr>
      <vt:lpstr>Teeth Clipping Tools</vt:lpstr>
      <vt:lpstr>Teeth Clipping Tools</vt:lpstr>
      <vt:lpstr>Teeth Clipping </vt:lpstr>
      <vt:lpstr>Teeth Clipping</vt:lpstr>
      <vt:lpstr>Teeth Clipping</vt:lpstr>
      <vt:lpstr>Lancing</vt:lpstr>
      <vt:lpstr>Lancing </vt:lpstr>
      <vt:lpstr>Lancing Tools</vt:lpstr>
      <vt:lpstr>Lancing Tools</vt:lpstr>
      <vt:lpstr>Lancing </vt:lpstr>
      <vt:lpstr>Lancing</vt:lpstr>
      <vt:lpstr>Lancing</vt:lpstr>
      <vt:lpstr>Lancing</vt:lpstr>
      <vt:lpstr>Resources</vt:lpstr>
      <vt:lpstr>Resources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Livestock Surgical Procedures</dc:title>
  <dc:creator>Danielle Neaves</dc:creator>
  <cp:lastModifiedBy>Angela Dehls</cp:lastModifiedBy>
  <cp:revision>333</cp:revision>
  <cp:lastPrinted>2016-01-07T00:00:15Z</cp:lastPrinted>
  <dcterms:created xsi:type="dcterms:W3CDTF">2015-12-22T18:20:01Z</dcterms:created>
  <dcterms:modified xsi:type="dcterms:W3CDTF">2016-07-26T17:06:11Z</dcterms:modified>
</cp:coreProperties>
</file>