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01278-D3D6-4997-83EA-12E375FFDB56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4EDD60B-DD96-4305-ABF3-3FFD513197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01278-D3D6-4997-83EA-12E375FFDB56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DD60B-DD96-4305-ABF3-3FFD513197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01278-D3D6-4997-83EA-12E375FFDB56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DD60B-DD96-4305-ABF3-3FFD513197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CED0EC-B801-422A-8D75-7F4A757BF9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651591"/>
      </p:ext>
    </p:extLst>
  </p:cSld>
  <p:clrMapOvr>
    <a:masterClrMapping/>
  </p:clrMapOvr>
  <p:transition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4A2875-1220-4E3C-B81D-24AFC47AAC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98864"/>
      </p:ext>
    </p:extLst>
  </p:cSld>
  <p:clrMapOvr>
    <a:masterClrMapping/>
  </p:clrMapOvr>
  <p:transition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5EE039-810D-48B4-B8A9-7F2B1CC80F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105440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01278-D3D6-4997-83EA-12E375FFDB56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DD60B-DD96-4305-ABF3-3FFD5131971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01278-D3D6-4997-83EA-12E375FFDB56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4EDD60B-DD96-4305-ABF3-3FFD5131971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01278-D3D6-4997-83EA-12E375FFDB56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DD60B-DD96-4305-ABF3-3FFD5131971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01278-D3D6-4997-83EA-12E375FFDB56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DD60B-DD96-4305-ABF3-3FFD5131971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01278-D3D6-4997-83EA-12E375FFDB56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DD60B-DD96-4305-ABF3-3FFD513197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01278-D3D6-4997-83EA-12E375FFDB56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DD60B-DD96-4305-ABF3-3FFD513197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01278-D3D6-4997-83EA-12E375FFDB56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DD60B-DD96-4305-ABF3-3FFD5131971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01278-D3D6-4997-83EA-12E375FFDB56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4EDD60B-DD96-4305-ABF3-3FFD5131971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6601278-D3D6-4997-83EA-12E375FFDB56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4EDD60B-DD96-4305-ABF3-3FFD5131971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Beef Cattle Breeds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2598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Gelbvieh</a:t>
            </a:r>
          </a:p>
        </p:txBody>
      </p:sp>
      <p:sp>
        <p:nvSpPr>
          <p:cNvPr id="12291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/>
              <a:t>Originated in Germany</a:t>
            </a:r>
          </a:p>
          <a:p>
            <a:pPr eaLnBrk="1" hangingPunct="1"/>
            <a:endParaRPr lang="en-US" altLang="en-US" sz="2400" smtClean="0"/>
          </a:p>
          <a:p>
            <a:pPr eaLnBrk="1" hangingPunct="1"/>
            <a:r>
              <a:rPr lang="en-US" altLang="en-US" sz="2400" smtClean="0"/>
              <a:t>Red in color</a:t>
            </a:r>
          </a:p>
          <a:p>
            <a:pPr eaLnBrk="1" hangingPunct="1"/>
            <a:endParaRPr lang="en-US" altLang="en-US" sz="2400" smtClean="0"/>
          </a:p>
          <a:p>
            <a:pPr eaLnBrk="1" hangingPunct="1"/>
            <a:r>
              <a:rPr lang="en-US" altLang="en-US" sz="2400" smtClean="0"/>
              <a:t>Horned and polled</a:t>
            </a:r>
          </a:p>
          <a:p>
            <a:pPr eaLnBrk="1" hangingPunct="1"/>
            <a:endParaRPr lang="en-US" altLang="en-US" sz="2400" smtClean="0"/>
          </a:p>
          <a:p>
            <a:pPr eaLnBrk="1" hangingPunct="1"/>
            <a:r>
              <a:rPr lang="en-US" altLang="en-US" sz="2400" smtClean="0"/>
              <a:t>Noted for superior fertility and milking ability </a:t>
            </a:r>
          </a:p>
        </p:txBody>
      </p:sp>
      <p:pic>
        <p:nvPicPr>
          <p:cNvPr id="12292" name="Picture 6" descr="gelbvieh-web-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62400" y="2287588"/>
            <a:ext cx="4686300" cy="3343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655474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Limousin</a:t>
            </a:r>
          </a:p>
        </p:txBody>
      </p:sp>
      <p:sp>
        <p:nvSpPr>
          <p:cNvPr id="13315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/>
              <a:t>Originated in France</a:t>
            </a:r>
          </a:p>
          <a:p>
            <a:pPr eaLnBrk="1" hangingPunct="1"/>
            <a:endParaRPr lang="en-US" altLang="en-US" sz="2400" smtClean="0"/>
          </a:p>
          <a:p>
            <a:pPr eaLnBrk="1" hangingPunct="1"/>
            <a:r>
              <a:rPr lang="en-US" altLang="en-US" sz="2400" smtClean="0"/>
              <a:t>Color varies from light yellow, to red, to black</a:t>
            </a:r>
          </a:p>
          <a:p>
            <a:pPr eaLnBrk="1" hangingPunct="1"/>
            <a:endParaRPr lang="en-US" altLang="en-US" sz="2400" smtClean="0"/>
          </a:p>
          <a:p>
            <a:pPr eaLnBrk="1" hangingPunct="1"/>
            <a:r>
              <a:rPr lang="en-US" altLang="en-US" sz="2400" smtClean="0"/>
              <a:t>Horned and polled</a:t>
            </a:r>
          </a:p>
          <a:p>
            <a:pPr eaLnBrk="1" hangingPunct="1"/>
            <a:endParaRPr lang="en-US" altLang="en-US" sz="2400" smtClean="0"/>
          </a:p>
          <a:p>
            <a:pPr eaLnBrk="1" hangingPunct="1"/>
            <a:r>
              <a:rPr lang="en-US" altLang="en-US" sz="2400" smtClean="0"/>
              <a:t>Noted for their carcass leanness</a:t>
            </a:r>
          </a:p>
        </p:txBody>
      </p:sp>
      <p:pic>
        <p:nvPicPr>
          <p:cNvPr id="13316" name="Picture 6" descr="red%20bull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95800" y="1981200"/>
            <a:ext cx="4343400" cy="32035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997806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Maine Anjou</a:t>
            </a:r>
          </a:p>
        </p:txBody>
      </p:sp>
      <p:pic>
        <p:nvPicPr>
          <p:cNvPr id="14340" name="Picture 6" descr="maineanjou-web-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2362200"/>
            <a:ext cx="4114800" cy="2971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339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/>
              <a:t>Originated in France</a:t>
            </a:r>
          </a:p>
          <a:p>
            <a:pPr eaLnBrk="1" hangingPunct="1"/>
            <a:endParaRPr lang="en-US" altLang="en-US" sz="1400" smtClean="0"/>
          </a:p>
          <a:p>
            <a:pPr eaLnBrk="1" hangingPunct="1"/>
            <a:r>
              <a:rPr lang="en-US" altLang="en-US" sz="2400" smtClean="0"/>
              <a:t>Dark red and white in color</a:t>
            </a:r>
          </a:p>
          <a:p>
            <a:pPr eaLnBrk="1" hangingPunct="1"/>
            <a:endParaRPr lang="en-US" altLang="en-US" sz="1400" smtClean="0"/>
          </a:p>
          <a:p>
            <a:pPr eaLnBrk="1" hangingPunct="1"/>
            <a:r>
              <a:rPr lang="en-US" altLang="en-US" sz="2400" smtClean="0"/>
              <a:t>Horned</a:t>
            </a:r>
          </a:p>
          <a:p>
            <a:pPr eaLnBrk="1" hangingPunct="1"/>
            <a:endParaRPr lang="en-US" altLang="en-US" sz="1400" smtClean="0"/>
          </a:p>
          <a:p>
            <a:pPr eaLnBrk="1" hangingPunct="1"/>
            <a:r>
              <a:rPr lang="en-US" altLang="en-US" sz="2400" smtClean="0"/>
              <a:t>Considered an excellent beef producer </a:t>
            </a:r>
          </a:p>
        </p:txBody>
      </p:sp>
    </p:spTree>
    <p:extLst>
      <p:ext uri="{BB962C8B-B14F-4D97-AF65-F5344CB8AC3E}">
        <p14:creationId xmlns:p14="http://schemas.microsoft.com/office/powerpoint/2010/main" val="158412319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Simmental</a:t>
            </a:r>
          </a:p>
        </p:txBody>
      </p:sp>
      <p:sp>
        <p:nvSpPr>
          <p:cNvPr id="15363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/>
              <a:t>Originated in Switzerland</a:t>
            </a:r>
          </a:p>
          <a:p>
            <a:pPr eaLnBrk="1" hangingPunct="1"/>
            <a:endParaRPr lang="en-US" altLang="en-US" sz="1200" smtClean="0"/>
          </a:p>
          <a:p>
            <a:pPr eaLnBrk="1" hangingPunct="1"/>
            <a:r>
              <a:rPr lang="en-US" altLang="en-US" sz="2400" smtClean="0"/>
              <a:t>Light to dark red in color, with a white face.  Some are spotted.</a:t>
            </a:r>
          </a:p>
          <a:p>
            <a:pPr eaLnBrk="1" hangingPunct="1"/>
            <a:endParaRPr lang="en-US" altLang="en-US" sz="1200" smtClean="0"/>
          </a:p>
          <a:p>
            <a:pPr eaLnBrk="1" hangingPunct="1"/>
            <a:r>
              <a:rPr lang="en-US" altLang="en-US" sz="2400" smtClean="0"/>
              <a:t>Horned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1200" smtClean="0"/>
          </a:p>
          <a:p>
            <a:pPr eaLnBrk="1" hangingPunct="1"/>
            <a:r>
              <a:rPr lang="en-US" altLang="en-US" sz="2400" smtClean="0"/>
              <a:t>Thick muscled and produce a lean carcass.</a:t>
            </a:r>
          </a:p>
        </p:txBody>
      </p:sp>
      <p:pic>
        <p:nvPicPr>
          <p:cNvPr id="15364" name="Picture 6" descr="simmental0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95800" y="3352800"/>
            <a:ext cx="4419600" cy="29765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711266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Texas Longhorn</a:t>
            </a:r>
          </a:p>
        </p:txBody>
      </p:sp>
      <p:sp>
        <p:nvSpPr>
          <p:cNvPr id="16387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2187575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Originated from Spanish cattle brought by Columbus</a:t>
            </a:r>
          </a:p>
          <a:p>
            <a:pPr eaLnBrk="1" hangingPunct="1"/>
            <a:r>
              <a:rPr lang="en-US" altLang="en-US" sz="2400" smtClean="0"/>
              <a:t>Texas Longhorn was almost extinct by 1900 </a:t>
            </a:r>
          </a:p>
          <a:p>
            <a:pPr eaLnBrk="1" hangingPunct="1"/>
            <a:r>
              <a:rPr lang="en-US" altLang="en-US" sz="2400" smtClean="0"/>
              <a:t>Have distinct horns that spread 4 feet or more</a:t>
            </a:r>
          </a:p>
          <a:p>
            <a:pPr eaLnBrk="1" hangingPunct="1"/>
            <a:r>
              <a:rPr lang="en-US" altLang="en-US" sz="2400" smtClean="0"/>
              <a:t>Noted for their hardiness, fertility, and longevity</a:t>
            </a:r>
          </a:p>
          <a:p>
            <a:pPr eaLnBrk="1" hangingPunct="1"/>
            <a:endParaRPr lang="en-US" altLang="en-US" sz="2400" smtClean="0"/>
          </a:p>
        </p:txBody>
      </p:sp>
      <p:pic>
        <p:nvPicPr>
          <p:cNvPr id="16388" name="Picture 6" descr="LHBULL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81400" y="3810000"/>
            <a:ext cx="4495800" cy="26812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003683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Breeds of Beef Cattle</a:t>
            </a:r>
            <a:br>
              <a:rPr lang="en-US" altLang="en-US" dirty="0"/>
            </a:br>
            <a:r>
              <a:rPr lang="en-US" altLang="en-US" dirty="0"/>
              <a:t>		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 err="1"/>
              <a:t>Bos</a:t>
            </a:r>
            <a:r>
              <a:rPr lang="en-US" altLang="en-US" dirty="0"/>
              <a:t> </a:t>
            </a:r>
            <a:r>
              <a:rPr lang="en-US" altLang="en-US" dirty="0" err="1"/>
              <a:t>Indicus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8708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Brahman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Developed in the United States 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Color ranges from light gray or red to almost black.  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Horned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Brahman cattle are noted for their 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Heat tolerance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Disease and insect resistance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Crossing Ability</a:t>
            </a:r>
          </a:p>
        </p:txBody>
      </p:sp>
      <p:pic>
        <p:nvPicPr>
          <p:cNvPr id="3079" name="Picture 7" descr="brahman-web-1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381000"/>
            <a:ext cx="4343400" cy="29257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908434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Brangus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381000"/>
            <a:ext cx="4495800" cy="4530725"/>
          </a:xfrm>
        </p:spPr>
        <p:txBody>
          <a:bodyPr/>
          <a:lstStyle/>
          <a:p>
            <a:r>
              <a:rPr lang="en-US" altLang="en-US" sz="2600"/>
              <a:t>Originated in the United States</a:t>
            </a:r>
          </a:p>
          <a:p>
            <a:r>
              <a:rPr lang="en-US" altLang="en-US" sz="2600"/>
              <a:t>5/8 Angus and 3/8 Brahman</a:t>
            </a:r>
          </a:p>
          <a:p>
            <a:r>
              <a:rPr lang="en-US" altLang="en-US" sz="2600"/>
              <a:t>Black</a:t>
            </a:r>
          </a:p>
          <a:p>
            <a:r>
              <a:rPr lang="en-US" altLang="en-US" sz="2600"/>
              <a:t>Naturally polled</a:t>
            </a:r>
          </a:p>
          <a:p>
            <a:r>
              <a:rPr lang="en-US" altLang="en-US" sz="2600"/>
              <a:t>Most widespread “composite” breed in the US.</a:t>
            </a:r>
          </a:p>
          <a:p>
            <a:r>
              <a:rPr lang="en-US" altLang="en-US" sz="2600"/>
              <a:t>Early Maturing</a:t>
            </a:r>
          </a:p>
          <a:p>
            <a:r>
              <a:rPr lang="en-US" altLang="en-US" sz="2600"/>
              <a:t>High Heat Tolerance</a:t>
            </a:r>
          </a:p>
          <a:p>
            <a:r>
              <a:rPr lang="en-US" altLang="en-US" sz="2600"/>
              <a:t>Moderate in Size</a:t>
            </a:r>
          </a:p>
        </p:txBody>
      </p:sp>
      <p:pic>
        <p:nvPicPr>
          <p:cNvPr id="5127" name="Picture 7" descr="brangus-web-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09800"/>
            <a:ext cx="4419600" cy="2976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477904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Red Brangus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600"/>
              <a:t>Developed in Texas</a:t>
            </a:r>
          </a:p>
          <a:p>
            <a:endParaRPr lang="en-US" altLang="en-US" sz="2600"/>
          </a:p>
          <a:p>
            <a:r>
              <a:rPr lang="en-US" altLang="en-US" sz="2600"/>
              <a:t>Red in color</a:t>
            </a:r>
          </a:p>
          <a:p>
            <a:endParaRPr lang="en-US" altLang="en-US" sz="2600"/>
          </a:p>
          <a:p>
            <a:r>
              <a:rPr lang="en-US" altLang="en-US" sz="2600"/>
              <a:t>Naturally polled</a:t>
            </a:r>
          </a:p>
          <a:p>
            <a:endParaRPr lang="en-US" altLang="en-US" sz="2600"/>
          </a:p>
          <a:p>
            <a:r>
              <a:rPr lang="en-US" altLang="en-US" sz="2600"/>
              <a:t>Characteristics similar to the Brangus</a:t>
            </a:r>
          </a:p>
        </p:txBody>
      </p:sp>
      <p:pic>
        <p:nvPicPr>
          <p:cNvPr id="7175" name="Picture 7" descr="Cowcalf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91000" y="1219200"/>
            <a:ext cx="4667250" cy="3079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834919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Beefmaster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600"/>
              <a:t>Developed in Texas</a:t>
            </a:r>
          </a:p>
          <a:p>
            <a:pPr>
              <a:lnSpc>
                <a:spcPct val="90000"/>
              </a:lnSpc>
            </a:pPr>
            <a:r>
              <a:rPr lang="en-US" altLang="en-US" sz="2600"/>
              <a:t>Composite breed </a:t>
            </a:r>
          </a:p>
          <a:p>
            <a:pPr>
              <a:lnSpc>
                <a:spcPct val="90000"/>
              </a:lnSpc>
            </a:pPr>
            <a:r>
              <a:rPr lang="en-US" altLang="en-US" sz="2600"/>
              <a:t>25% Hereford, 25% Shorthorn, and 50% Brahman</a:t>
            </a:r>
          </a:p>
          <a:p>
            <a:pPr>
              <a:lnSpc>
                <a:spcPct val="90000"/>
              </a:lnSpc>
            </a:pPr>
            <a:r>
              <a:rPr lang="en-US" altLang="en-US" sz="2600"/>
              <a:t>No set color pattern</a:t>
            </a:r>
          </a:p>
          <a:p>
            <a:pPr>
              <a:lnSpc>
                <a:spcPct val="90000"/>
              </a:lnSpc>
            </a:pPr>
            <a:r>
              <a:rPr lang="en-US" altLang="en-US" sz="2600"/>
              <a:t>Horned and polled</a:t>
            </a:r>
          </a:p>
          <a:p>
            <a:pPr>
              <a:lnSpc>
                <a:spcPct val="90000"/>
              </a:lnSpc>
            </a:pPr>
            <a:r>
              <a:rPr lang="en-US" altLang="en-US" sz="2600"/>
              <a:t>Beefmasters are noted for longevity, hardiness, rapid growth, and maternal ability.</a:t>
            </a:r>
          </a:p>
        </p:txBody>
      </p:sp>
      <p:pic>
        <p:nvPicPr>
          <p:cNvPr id="9223" name="Picture 7" descr="beefmaster-web-3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1828800"/>
            <a:ext cx="4362450" cy="31115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994203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343400"/>
            <a:ext cx="9144000" cy="1136650"/>
          </a:xfrm>
        </p:spPr>
        <p:txBody>
          <a:bodyPr/>
          <a:lstStyle/>
          <a:p>
            <a:pPr eaLnBrk="1" hangingPunct="1"/>
            <a:r>
              <a:rPr lang="en-US" altLang="en-US" smtClean="0"/>
              <a:t>Breeds of Beef Cattle</a:t>
            </a:r>
          </a:p>
        </p:txBody>
      </p:sp>
      <p:pic>
        <p:nvPicPr>
          <p:cNvPr id="4099" name="Picture 4" descr="cow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027" y="2225675"/>
            <a:ext cx="6477000" cy="463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6400800" y="1706562"/>
            <a:ext cx="2743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 dirty="0"/>
              <a:t>BOS TAURUS</a:t>
            </a:r>
          </a:p>
        </p:txBody>
      </p:sp>
    </p:spTree>
    <p:extLst>
      <p:ext uri="{BB962C8B-B14F-4D97-AF65-F5344CB8AC3E}">
        <p14:creationId xmlns:p14="http://schemas.microsoft.com/office/powerpoint/2010/main" val="22903428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Santa Gertrudis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600"/>
              <a:t>Developed in Texas</a:t>
            </a:r>
          </a:p>
          <a:p>
            <a:r>
              <a:rPr lang="en-US" altLang="en-US" sz="2600"/>
              <a:t>5/8 Shorthorn and 3/8 Brahman</a:t>
            </a:r>
          </a:p>
          <a:p>
            <a:r>
              <a:rPr lang="en-US" altLang="en-US" sz="2600"/>
              <a:t>Dark red in color</a:t>
            </a:r>
          </a:p>
          <a:p>
            <a:r>
              <a:rPr lang="en-US" altLang="en-US" sz="2600"/>
              <a:t>Both polled and horned</a:t>
            </a:r>
          </a:p>
          <a:p>
            <a:r>
              <a:rPr lang="en-US" altLang="en-US" sz="2600"/>
              <a:t>Noted for maternal ability, productivity under hot, adverse conditions, and overall hardiness.</a:t>
            </a:r>
          </a:p>
        </p:txBody>
      </p:sp>
      <p:pic>
        <p:nvPicPr>
          <p:cNvPr id="11271" name="Picture 7" descr="Stgert1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1981200"/>
            <a:ext cx="4381500" cy="3081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079062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Simbrah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600"/>
              <a:t>Developed in the United States</a:t>
            </a:r>
          </a:p>
          <a:p>
            <a:pPr>
              <a:lnSpc>
                <a:spcPct val="90000"/>
              </a:lnSpc>
            </a:pPr>
            <a:r>
              <a:rPr lang="en-US" altLang="en-US" sz="2600"/>
              <a:t>5/8 Simmental and 3/8 Brahman</a:t>
            </a:r>
          </a:p>
          <a:p>
            <a:pPr>
              <a:lnSpc>
                <a:spcPct val="90000"/>
              </a:lnSpc>
            </a:pPr>
            <a:r>
              <a:rPr lang="en-US" altLang="en-US" sz="2600"/>
              <a:t>Heat and insect tolerance</a:t>
            </a:r>
          </a:p>
          <a:p>
            <a:pPr>
              <a:lnSpc>
                <a:spcPct val="90000"/>
              </a:lnSpc>
            </a:pPr>
            <a:r>
              <a:rPr lang="en-US" altLang="en-US" sz="2600"/>
              <a:t>Hardiness</a:t>
            </a:r>
          </a:p>
          <a:p>
            <a:pPr>
              <a:lnSpc>
                <a:spcPct val="90000"/>
              </a:lnSpc>
            </a:pPr>
            <a:r>
              <a:rPr lang="en-US" altLang="en-US" sz="2600"/>
              <a:t>Maternal characteristics:  calving ease, fertility, milking ability</a:t>
            </a:r>
          </a:p>
        </p:txBody>
      </p:sp>
      <p:pic>
        <p:nvPicPr>
          <p:cNvPr id="13319" name="Picture 7" descr="smbrhcw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43400" y="381000"/>
            <a:ext cx="4533900" cy="32337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781590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Angus</a:t>
            </a:r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/>
              <a:t>Originated in Scotland</a:t>
            </a:r>
          </a:p>
          <a:p>
            <a:pPr eaLnBrk="1" hangingPunct="1"/>
            <a:endParaRPr lang="en-US" altLang="en-US" sz="1400" smtClean="0"/>
          </a:p>
          <a:p>
            <a:pPr eaLnBrk="1" hangingPunct="1"/>
            <a:r>
              <a:rPr lang="en-US" altLang="en-US" sz="2400" smtClean="0"/>
              <a:t>Entirely black in color</a:t>
            </a:r>
          </a:p>
          <a:p>
            <a:pPr eaLnBrk="1" hangingPunct="1"/>
            <a:endParaRPr lang="en-US" altLang="en-US" sz="1400" smtClean="0"/>
          </a:p>
          <a:p>
            <a:pPr eaLnBrk="1" hangingPunct="1"/>
            <a:r>
              <a:rPr lang="en-US" altLang="en-US" sz="2400" smtClean="0"/>
              <a:t>Naturally Polled</a:t>
            </a:r>
          </a:p>
          <a:p>
            <a:pPr eaLnBrk="1" hangingPunct="1"/>
            <a:endParaRPr lang="en-US" altLang="en-US" sz="1400" smtClean="0"/>
          </a:p>
          <a:p>
            <a:pPr eaLnBrk="1" hangingPunct="1"/>
            <a:r>
              <a:rPr lang="en-US" altLang="en-US" sz="2400" smtClean="0"/>
              <a:t>Excellent marbling ability</a:t>
            </a:r>
          </a:p>
          <a:p>
            <a:pPr eaLnBrk="1" hangingPunct="1"/>
            <a:endParaRPr lang="en-US" altLang="en-US" sz="1400" smtClean="0"/>
          </a:p>
          <a:p>
            <a:pPr eaLnBrk="1" hangingPunct="1"/>
            <a:r>
              <a:rPr lang="en-US" altLang="en-US" sz="2400" smtClean="0"/>
              <a:t>Excellent maternal breed</a:t>
            </a:r>
          </a:p>
          <a:p>
            <a:pPr eaLnBrk="1" hangingPunct="1"/>
            <a:endParaRPr lang="en-US" altLang="en-US" sz="2400" smtClean="0"/>
          </a:p>
        </p:txBody>
      </p:sp>
      <p:pic>
        <p:nvPicPr>
          <p:cNvPr id="5124" name="Picture 6" descr="angus-web-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14800" y="2743200"/>
            <a:ext cx="4572000" cy="32051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452958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Red Angus</a:t>
            </a: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/>
              <a:t>Originated in the United States around 1945</a:t>
            </a:r>
          </a:p>
          <a:p>
            <a:pPr eaLnBrk="1" hangingPunct="1"/>
            <a:endParaRPr lang="en-US" altLang="en-US" sz="1400" smtClean="0"/>
          </a:p>
          <a:p>
            <a:pPr eaLnBrk="1" hangingPunct="1"/>
            <a:r>
              <a:rPr lang="en-US" altLang="en-US" sz="2400" smtClean="0"/>
              <a:t>Developed from a recessive gene found in black angus cattle </a:t>
            </a:r>
          </a:p>
          <a:p>
            <a:pPr eaLnBrk="1" hangingPunct="1"/>
            <a:endParaRPr lang="en-US" altLang="en-US" sz="1400" smtClean="0"/>
          </a:p>
          <a:p>
            <a:pPr eaLnBrk="1" hangingPunct="1"/>
            <a:r>
              <a:rPr lang="en-US" altLang="en-US" sz="2400" smtClean="0"/>
              <a:t>Red in color</a:t>
            </a:r>
          </a:p>
          <a:p>
            <a:pPr eaLnBrk="1" hangingPunct="1"/>
            <a:endParaRPr lang="en-US" altLang="en-US" sz="1400" smtClean="0"/>
          </a:p>
          <a:p>
            <a:pPr eaLnBrk="1" hangingPunct="1"/>
            <a:r>
              <a:rPr lang="en-US" altLang="en-US" sz="2400" smtClean="0"/>
              <a:t>Naturally polled</a:t>
            </a:r>
          </a:p>
        </p:txBody>
      </p:sp>
      <p:pic>
        <p:nvPicPr>
          <p:cNvPr id="6148" name="Picture 6" descr="redangus0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43400" y="3429000"/>
            <a:ext cx="4500563" cy="28876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719028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Hereford</a:t>
            </a:r>
          </a:p>
        </p:txBody>
      </p:sp>
      <p:pic>
        <p:nvPicPr>
          <p:cNvPr id="7172" name="Picture 6" descr="hereford-web-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505"/>
          <a:stretch>
            <a:fillRect/>
          </a:stretch>
        </p:blipFill>
        <p:spPr>
          <a:xfrm>
            <a:off x="457200" y="2363788"/>
            <a:ext cx="3752850" cy="27574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990600"/>
            <a:ext cx="40386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Originated in England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Red with a white face, switch, underline, and a strip extending from the top of the neck to the shoulders.  There is some white on the feet which extends upwards.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Horned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Low to moderate milking ability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Adaptable to many environments</a:t>
            </a:r>
          </a:p>
        </p:txBody>
      </p:sp>
    </p:spTree>
    <p:extLst>
      <p:ext uri="{BB962C8B-B14F-4D97-AF65-F5344CB8AC3E}">
        <p14:creationId xmlns:p14="http://schemas.microsoft.com/office/powerpoint/2010/main" val="294137050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Polled Hereford</a:t>
            </a:r>
          </a:p>
        </p:txBody>
      </p:sp>
      <p:sp>
        <p:nvSpPr>
          <p:cNvPr id="8195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Originated in the United States</a:t>
            </a:r>
          </a:p>
          <a:p>
            <a:pPr eaLnBrk="1" hangingPunct="1">
              <a:lnSpc>
                <a:spcPct val="90000"/>
              </a:lnSpc>
            </a:pPr>
            <a:endParaRPr lang="en-US" altLang="en-US" sz="14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Polled</a:t>
            </a:r>
          </a:p>
          <a:p>
            <a:pPr eaLnBrk="1" hangingPunct="1">
              <a:lnSpc>
                <a:spcPct val="90000"/>
              </a:lnSpc>
            </a:pPr>
            <a:endParaRPr lang="en-US" altLang="en-US" sz="14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Color markings the same as Herefords</a:t>
            </a:r>
          </a:p>
          <a:p>
            <a:pPr eaLnBrk="1" hangingPunct="1">
              <a:lnSpc>
                <a:spcPct val="90000"/>
              </a:lnSpc>
            </a:pPr>
            <a:endParaRPr lang="en-US" altLang="en-US" sz="12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Realized that polled cattle had advantages in production and handling on a commercial basis.</a:t>
            </a:r>
          </a:p>
        </p:txBody>
      </p:sp>
      <p:pic>
        <p:nvPicPr>
          <p:cNvPr id="8196" name="Picture 6" descr="BULL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95800" y="2133600"/>
            <a:ext cx="4362450" cy="291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683197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Shorthorn</a:t>
            </a:r>
          </a:p>
        </p:txBody>
      </p:sp>
      <p:pic>
        <p:nvPicPr>
          <p:cNvPr id="9220" name="Picture 6" descr="Shorthorn%20Cow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50122"/>
            <a:ext cx="4038600" cy="32308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21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838200"/>
            <a:ext cx="4038600" cy="4530725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Originated in England</a:t>
            </a:r>
          </a:p>
          <a:p>
            <a:pPr eaLnBrk="1" hangingPunct="1"/>
            <a:endParaRPr lang="en-US" altLang="en-US" sz="2400" smtClean="0"/>
          </a:p>
          <a:p>
            <a:pPr eaLnBrk="1" hangingPunct="1"/>
            <a:r>
              <a:rPr lang="en-US" altLang="en-US" sz="2400" smtClean="0"/>
              <a:t>There are three major colors:  red, white, and roan </a:t>
            </a:r>
          </a:p>
          <a:p>
            <a:pPr eaLnBrk="1" hangingPunct="1"/>
            <a:endParaRPr lang="en-US" altLang="en-US" sz="2400" smtClean="0"/>
          </a:p>
          <a:p>
            <a:pPr eaLnBrk="1" hangingPunct="1"/>
            <a:r>
              <a:rPr lang="en-US" altLang="en-US" sz="2400" smtClean="0"/>
              <a:t>Both polled or horned</a:t>
            </a:r>
          </a:p>
          <a:p>
            <a:pPr eaLnBrk="1" hangingPunct="1"/>
            <a:endParaRPr lang="en-US" altLang="en-US" sz="2400" smtClean="0"/>
          </a:p>
          <a:p>
            <a:pPr eaLnBrk="1" hangingPunct="1"/>
            <a:r>
              <a:rPr lang="en-US" altLang="en-US" sz="2400" smtClean="0"/>
              <a:t>Excellent milk production</a:t>
            </a:r>
          </a:p>
          <a:p>
            <a:pPr eaLnBrk="1" hangingPunct="1"/>
            <a:endParaRPr lang="en-US" altLang="en-US" sz="2400" smtClean="0"/>
          </a:p>
          <a:p>
            <a:pPr eaLnBrk="1" hangingPunct="1"/>
            <a:r>
              <a:rPr lang="en-US" altLang="en-US" sz="2400" smtClean="0"/>
              <a:t>Moderate size</a:t>
            </a:r>
          </a:p>
        </p:txBody>
      </p:sp>
    </p:spTree>
    <p:extLst>
      <p:ext uri="{BB962C8B-B14F-4D97-AF65-F5344CB8AC3E}">
        <p14:creationId xmlns:p14="http://schemas.microsoft.com/office/powerpoint/2010/main" val="198937104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Chianina</a:t>
            </a:r>
          </a:p>
        </p:txBody>
      </p:sp>
      <p:pic>
        <p:nvPicPr>
          <p:cNvPr id="10244" name="Picture 7" descr="chianina-web-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2133600"/>
            <a:ext cx="4191000" cy="3251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43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727075"/>
            <a:ext cx="4038600" cy="5064125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Originated in Italy</a:t>
            </a:r>
          </a:p>
          <a:p>
            <a:pPr eaLnBrk="1" hangingPunct="1"/>
            <a:endParaRPr lang="en-US" altLang="en-US" sz="2400" smtClean="0"/>
          </a:p>
          <a:p>
            <a:pPr eaLnBrk="1" hangingPunct="1"/>
            <a:r>
              <a:rPr lang="en-US" altLang="en-US" sz="2400" smtClean="0"/>
              <a:t>Probably one of the oldest breeds in the world</a:t>
            </a:r>
          </a:p>
          <a:p>
            <a:pPr eaLnBrk="1" hangingPunct="1"/>
            <a:endParaRPr lang="en-US" altLang="en-US" sz="2400" smtClean="0"/>
          </a:p>
          <a:p>
            <a:pPr eaLnBrk="1" hangingPunct="1"/>
            <a:r>
              <a:rPr lang="en-US" altLang="en-US" sz="2400" smtClean="0"/>
              <a:t>White, with black skin pigment and switch</a:t>
            </a:r>
          </a:p>
          <a:p>
            <a:pPr eaLnBrk="1" hangingPunct="1"/>
            <a:endParaRPr lang="en-US" altLang="en-US" sz="2400" smtClean="0"/>
          </a:p>
          <a:p>
            <a:pPr eaLnBrk="1" hangingPunct="1"/>
            <a:r>
              <a:rPr lang="en-US" altLang="en-US" sz="2400" smtClean="0"/>
              <a:t>Polled</a:t>
            </a:r>
          </a:p>
          <a:p>
            <a:pPr eaLnBrk="1" hangingPunct="1"/>
            <a:endParaRPr lang="en-US" altLang="en-US" sz="2400" smtClean="0"/>
          </a:p>
          <a:p>
            <a:pPr eaLnBrk="1" hangingPunct="1"/>
            <a:r>
              <a:rPr lang="en-US" altLang="en-US" sz="2400" smtClean="0"/>
              <a:t>Largest breed of cattle</a:t>
            </a:r>
          </a:p>
          <a:p>
            <a:pPr eaLnBrk="1" hangingPunct="1"/>
            <a:endParaRPr lang="en-US" altLang="en-US" sz="2400" smtClean="0"/>
          </a:p>
        </p:txBody>
      </p:sp>
    </p:spTree>
    <p:extLst>
      <p:ext uri="{BB962C8B-B14F-4D97-AF65-F5344CB8AC3E}">
        <p14:creationId xmlns:p14="http://schemas.microsoft.com/office/powerpoint/2010/main" val="244218578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Charolais</a:t>
            </a:r>
          </a:p>
        </p:txBody>
      </p:sp>
      <p:pic>
        <p:nvPicPr>
          <p:cNvPr id="11268" name="Picture 6" descr="charolais-web-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2216150"/>
            <a:ext cx="4419600" cy="3194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267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/>
              <a:t>Originated in France</a:t>
            </a:r>
          </a:p>
          <a:p>
            <a:pPr eaLnBrk="1" hangingPunct="1"/>
            <a:endParaRPr lang="en-US" altLang="en-US" sz="2400" smtClean="0"/>
          </a:p>
          <a:p>
            <a:pPr eaLnBrk="1" hangingPunct="1"/>
            <a:r>
              <a:rPr lang="en-US" altLang="en-US" sz="2400" smtClean="0"/>
              <a:t>White, with pink skin</a:t>
            </a:r>
          </a:p>
          <a:p>
            <a:pPr eaLnBrk="1" hangingPunct="1"/>
            <a:endParaRPr lang="en-US" altLang="en-US" sz="2400" smtClean="0"/>
          </a:p>
          <a:p>
            <a:pPr eaLnBrk="1" hangingPunct="1"/>
            <a:r>
              <a:rPr lang="en-US" altLang="en-US" sz="2400" smtClean="0"/>
              <a:t>Both horned and polled.</a:t>
            </a:r>
          </a:p>
          <a:p>
            <a:pPr eaLnBrk="1" hangingPunct="1"/>
            <a:endParaRPr lang="en-US" altLang="en-US" sz="2400" smtClean="0"/>
          </a:p>
          <a:p>
            <a:pPr eaLnBrk="1" hangingPunct="1"/>
            <a:r>
              <a:rPr lang="en-US" altLang="en-US" sz="2400" smtClean="0"/>
              <a:t>They are large, heavily muscled breed.</a:t>
            </a:r>
          </a:p>
        </p:txBody>
      </p:sp>
    </p:spTree>
    <p:extLst>
      <p:ext uri="{BB962C8B-B14F-4D97-AF65-F5344CB8AC3E}">
        <p14:creationId xmlns:p14="http://schemas.microsoft.com/office/powerpoint/2010/main" val="36617184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</TotalTime>
  <Words>505</Words>
  <Application>Microsoft Office PowerPoint</Application>
  <PresentationFormat>On-screen Show (4:3)</PresentationFormat>
  <Paragraphs>146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Equity</vt:lpstr>
      <vt:lpstr>Beef Cattle Breeds</vt:lpstr>
      <vt:lpstr>Breeds of Beef Cattle</vt:lpstr>
      <vt:lpstr>Angus</vt:lpstr>
      <vt:lpstr>Red Angus</vt:lpstr>
      <vt:lpstr>Hereford</vt:lpstr>
      <vt:lpstr>Polled Hereford</vt:lpstr>
      <vt:lpstr>Shorthorn</vt:lpstr>
      <vt:lpstr>Chianina</vt:lpstr>
      <vt:lpstr>Charolais</vt:lpstr>
      <vt:lpstr>Gelbvieh</vt:lpstr>
      <vt:lpstr>Limousin</vt:lpstr>
      <vt:lpstr>Maine Anjou</vt:lpstr>
      <vt:lpstr>Simmental</vt:lpstr>
      <vt:lpstr>Texas Longhorn</vt:lpstr>
      <vt:lpstr>Breeds of Beef Cattle   </vt:lpstr>
      <vt:lpstr>Brahman</vt:lpstr>
      <vt:lpstr>Brangus</vt:lpstr>
      <vt:lpstr>Red Brangus</vt:lpstr>
      <vt:lpstr>Beefmaster</vt:lpstr>
      <vt:lpstr>Santa Gertrudis</vt:lpstr>
      <vt:lpstr>Simbrah</vt:lpstr>
    </vt:vector>
  </TitlesOfParts>
  <Company>China Spring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Beef Cattle Breeds</dc:title>
  <dc:creator>Administrator</dc:creator>
  <cp:lastModifiedBy>Administrator</cp:lastModifiedBy>
  <cp:revision>1</cp:revision>
  <dcterms:created xsi:type="dcterms:W3CDTF">2015-12-02T18:43:05Z</dcterms:created>
  <dcterms:modified xsi:type="dcterms:W3CDTF">2015-12-02T18:45:49Z</dcterms:modified>
</cp:coreProperties>
</file>